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41" r:id="rId2"/>
    <p:sldId id="686" r:id="rId3"/>
    <p:sldId id="685" r:id="rId4"/>
    <p:sldId id="640" r:id="rId5"/>
    <p:sldId id="641" r:id="rId6"/>
    <p:sldId id="643" r:id="rId7"/>
    <p:sldId id="644" r:id="rId8"/>
    <p:sldId id="645" r:id="rId9"/>
    <p:sldId id="646" r:id="rId10"/>
    <p:sldId id="647" r:id="rId11"/>
    <p:sldId id="649" r:id="rId12"/>
    <p:sldId id="657" r:id="rId13"/>
    <p:sldId id="663" r:id="rId14"/>
    <p:sldId id="651" r:id="rId15"/>
    <p:sldId id="674" r:id="rId16"/>
    <p:sldId id="676" r:id="rId17"/>
    <p:sldId id="675" r:id="rId18"/>
    <p:sldId id="666" r:id="rId19"/>
    <p:sldId id="677" r:id="rId20"/>
    <p:sldId id="668" r:id="rId21"/>
    <p:sldId id="655" r:id="rId22"/>
    <p:sldId id="664" r:id="rId23"/>
    <p:sldId id="659" r:id="rId24"/>
    <p:sldId id="670" r:id="rId25"/>
    <p:sldId id="678" r:id="rId26"/>
    <p:sldId id="661" r:id="rId27"/>
    <p:sldId id="679" r:id="rId28"/>
    <p:sldId id="682" r:id="rId29"/>
    <p:sldId id="656" r:id="rId30"/>
    <p:sldId id="665" r:id="rId31"/>
    <p:sldId id="652" r:id="rId32"/>
    <p:sldId id="671" r:id="rId33"/>
    <p:sldId id="680" r:id="rId34"/>
    <p:sldId id="654" r:id="rId35"/>
    <p:sldId id="681" r:id="rId36"/>
    <p:sldId id="687" r:id="rId37"/>
    <p:sldId id="487" r:id="rId38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B8B2A9"/>
    <a:srgbClr val="EAEAEA"/>
    <a:srgbClr val="FFFFFF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24" autoAdjust="0"/>
    <p:restoredTop sz="93451" autoAdjust="0"/>
  </p:normalViewPr>
  <p:slideViewPr>
    <p:cSldViewPr snapToGrid="0" snapToObjects="1">
      <p:cViewPr varScale="1">
        <p:scale>
          <a:sx n="85" d="100"/>
          <a:sy n="85" d="100"/>
        </p:scale>
        <p:origin x="192" y="208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5/23/23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5/23/23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92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69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8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1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0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37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5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3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23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28506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28506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15705" y="8616410"/>
            <a:ext cx="558725" cy="240953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enlg-tutorial.github.io/" TargetMode="External"/><Relationship Id="rId2" Type="http://schemas.openxmlformats.org/officeDocument/2006/relationships/hyperlink" Target="https://github.com/wyu97/KENLG-Reading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knowledge-nlp.github.io/aaai2023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10" Type="http://schemas.openxmlformats.org/officeDocument/2006/relationships/image" Target="../media/image60.png"/><Relationship Id="rId4" Type="http://schemas.openxmlformats.org/officeDocument/2006/relationships/image" Target="../media/image54.jpg"/><Relationship Id="rId9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61.png"/><Relationship Id="rId4" Type="http://schemas.openxmlformats.org/officeDocument/2006/relationships/hyperlink" Target="mailto:mjiang2@nd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02252.pdf" TargetMode="External"/><Relationship Id="rId2" Type="http://schemas.openxmlformats.org/officeDocument/2006/relationships/hyperlink" Target="https://arxiv.org/pdf/2005.11401.pdf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i.google.com/research/NaturalQuestions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Meng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Jiang</a:t>
            </a:r>
          </a:p>
          <a:p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656"/>
            <a:ext cx="14630400" cy="273673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Effective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and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Efficient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Knowledge-Intensive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9DDB7E-1EE6-4285-24CD-19E6AA6ED7FC}"/>
              </a:ext>
            </a:extLst>
          </p:cNvPr>
          <p:cNvSpPr/>
          <p:nvPr/>
        </p:nvSpPr>
        <p:spPr>
          <a:xfrm>
            <a:off x="9015377" y="5349436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492DE1-ED9D-FC16-9F9B-C3AB0017C352}"/>
              </a:ext>
            </a:extLst>
          </p:cNvPr>
          <p:cNvSpPr/>
          <p:nvPr/>
        </p:nvSpPr>
        <p:spPr>
          <a:xfrm>
            <a:off x="8948098" y="5272352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3BAD3F-AE35-4093-F345-A4402870C53F}"/>
              </a:ext>
            </a:extLst>
          </p:cNvPr>
          <p:cNvSpPr/>
          <p:nvPr/>
        </p:nvSpPr>
        <p:spPr>
          <a:xfrm>
            <a:off x="8875021" y="5196156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C9FE66A6-22E0-977B-8877-994129CD3084}"/>
              </a:ext>
            </a:extLst>
          </p:cNvPr>
          <p:cNvSpPr txBox="1">
            <a:spLocks/>
          </p:cNvSpPr>
          <p:nvPr/>
        </p:nvSpPr>
        <p:spPr bwMode="auto">
          <a:xfrm>
            <a:off x="8772775" y="1407547"/>
            <a:ext cx="6814268" cy="51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ctr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3099" b="0" i="1" kern="1200">
                <a:solidFill>
                  <a:srgbClr val="98938A"/>
                </a:solidFill>
                <a:latin typeface="Georgia"/>
                <a:ea typeface="ＭＳ Ｐゴシック" charset="0"/>
                <a:cs typeface="Georgia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endParaRPr lang="en-US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DEC51B2F-63E3-2BD9-B079-2B0FA12FD48B}"/>
              </a:ext>
            </a:extLst>
          </p:cNvPr>
          <p:cNvSpPr txBox="1">
            <a:spLocks/>
          </p:cNvSpPr>
          <p:nvPr/>
        </p:nvSpPr>
        <p:spPr bwMode="auto">
          <a:xfrm>
            <a:off x="8772773" y="770237"/>
            <a:ext cx="6814269" cy="61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dirty="0"/>
              <a:t>Open-Book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instructions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FE84F78-C1AD-6F47-2A64-72FC17A4DABB}"/>
              </a:ext>
            </a:extLst>
          </p:cNvPr>
          <p:cNvGrpSpPr/>
          <p:nvPr/>
        </p:nvGrpSpPr>
        <p:grpSpPr>
          <a:xfrm>
            <a:off x="8941740" y="2354722"/>
            <a:ext cx="6677093" cy="5476093"/>
            <a:chOff x="8941740" y="2354722"/>
            <a:chExt cx="6677093" cy="5476093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EB25F6B-CC1A-2A24-6405-5D103AEEFF0E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43A9E0-EE4D-8403-A8BC-3D81962C5773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B5F1053-1457-D847-D687-4A72CB9ABF26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972FE3B2-77DF-DB53-BD46-BE5AC6130539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B99A93-6BB7-E444-BA57-A87999D4ECD4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8E84B6F-3396-C0CC-180C-B111FEDE065A}"/>
                </a:ext>
              </a:extLst>
            </p:cNvPr>
            <p:cNvSpPr/>
            <p:nvPr/>
          </p:nvSpPr>
          <p:spPr>
            <a:xfrm>
              <a:off x="11165212" y="5349436"/>
              <a:ext cx="2299316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</a:p>
            <a:p>
              <a:pPr algn="ctr"/>
              <a:r>
                <a:rPr lang="en-US" sz="2500" dirty="0">
                  <a:latin typeface="Helvetica Neue"/>
                  <a:cs typeface="Helvetica Neue"/>
                </a:rPr>
                <a:t>(e.g., passage)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87A9E40-C3C6-E62A-C9A8-D96D2267B015}"/>
                </a:ext>
              </a:extLst>
            </p:cNvPr>
            <p:cNvCxnSpPr>
              <a:cxnSpLocks/>
              <a:stCxn id="41" idx="0"/>
              <a:endCxn id="43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3E7CA8E-2148-12A6-AA5F-ECDB4D18C5DF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4541894"/>
              <a:ext cx="0" cy="80754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AF40E323-D0A7-D0CD-91F2-ED2C3F8FC64B}"/>
                </a:ext>
              </a:extLst>
            </p:cNvPr>
            <p:cNvCxnSpPr>
              <a:stCxn id="43" idx="0"/>
              <a:endCxn id="14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030DD81-3301-7F17-7FCA-D0026037ED99}"/>
                </a:ext>
              </a:extLst>
            </p:cNvPr>
            <p:cNvSpPr/>
            <p:nvPr/>
          </p:nvSpPr>
          <p:spPr>
            <a:xfrm>
              <a:off x="11062558" y="700498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693B08C-5AAE-2FA3-C0E7-01ADC6F24FF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69236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Elbow Connector 70">
              <a:extLst>
                <a:ext uri="{FF2B5EF4-FFF2-40B4-BE49-F238E27FC236}">
                  <a16:creationId xmlns:a16="http://schemas.microsoft.com/office/drawing/2014/main" id="{D62539E8-F2D3-625F-2683-7E0E2EF80700}"/>
                </a:ext>
              </a:extLst>
            </p:cNvPr>
            <p:cNvCxnSpPr>
              <a:cxnSpLocks/>
              <a:stCxn id="41" idx="2"/>
              <a:endCxn id="57" idx="1"/>
            </p:cNvCxnSpPr>
            <p:nvPr/>
          </p:nvCxnSpPr>
          <p:spPr>
            <a:xfrm rot="16200000" flipH="1">
              <a:off x="9918764" y="6274106"/>
              <a:ext cx="110527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6F1BF2BF-0AA0-CBA6-37BA-74BB16AA4202}"/>
                </a:ext>
              </a:extLst>
            </p:cNvPr>
            <p:cNvCxnSpPr>
              <a:cxnSpLocks/>
              <a:stCxn id="57" idx="3"/>
              <a:endCxn id="42" idx="2"/>
            </p:cNvCxnSpPr>
            <p:nvPr/>
          </p:nvCxnSpPr>
          <p:spPr>
            <a:xfrm flipV="1">
              <a:off x="14182165" y="6312622"/>
              <a:ext cx="472801" cy="110527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B909CD73-F570-9DAF-423F-CAFA47537FC8}"/>
              </a:ext>
            </a:extLst>
          </p:cNvPr>
          <p:cNvSpPr txBox="1"/>
          <p:nvPr/>
        </p:nvSpPr>
        <p:spPr>
          <a:xfrm>
            <a:off x="668958" y="6804103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(up-to-date)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DB86AB-2FA3-2A27-C5C2-AFCAD408BEE3}"/>
              </a:ext>
            </a:extLst>
          </p:cNvPr>
          <p:cNvSpPr txBox="1"/>
          <p:nvPr/>
        </p:nvSpPr>
        <p:spPr>
          <a:xfrm>
            <a:off x="14654965" y="6572545"/>
            <a:ext cx="1320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Data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faster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974B-9E8A-B49C-19C1-38BEF3C231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849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7473841" y="2292819"/>
            <a:ext cx="8289323" cy="169079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Retrieval Augmentation for Commonsense Reasoning: A Unified Approach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</a:t>
            </a:r>
            <a:r>
              <a:rPr lang="en-US" sz="3200" dirty="0" err="1">
                <a:solidFill>
                  <a:schemeClr val="tx1"/>
                </a:solidFill>
              </a:rPr>
              <a:t>Zhihan</a:t>
            </a:r>
            <a:r>
              <a:rPr lang="en-US" sz="3200" dirty="0">
                <a:solidFill>
                  <a:schemeClr val="tx1"/>
                </a:solidFill>
              </a:rPr>
              <a:t> Zhang,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Zhuosheng</a:t>
            </a:r>
            <a:r>
              <a:rPr lang="en-US" sz="3200" dirty="0">
                <a:solidFill>
                  <a:schemeClr val="tx1"/>
                </a:solidFill>
              </a:rPr>
              <a:t> Zhang, Yuwei Fang,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082777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34027"/>
            <a:chOff x="8128000" y="4603456"/>
            <a:chExt cx="8128000" cy="44340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2182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454FD-18F0-40EA-2A99-9DDA0F3D8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8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/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896552" cy="8446633"/>
            <a:chOff x="137071" y="600902"/>
            <a:chExt cx="158965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72527" y="600902"/>
              <a:ext cx="7706484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471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8491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4647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A49540-69A8-22B3-F7F4-FC01F8687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28520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947352" cy="8446633"/>
            <a:chOff x="137071" y="600902"/>
            <a:chExt cx="159473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92389" y="600902"/>
              <a:ext cx="7674903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979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9017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8114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B22702-5AA3-EF7F-A1AF-35139CD6DA2A}"/>
              </a:ext>
            </a:extLst>
          </p:cNvPr>
          <p:cNvGrpSpPr/>
          <p:nvPr/>
        </p:nvGrpSpPr>
        <p:grpSpPr>
          <a:xfrm>
            <a:off x="8191185" y="-10883"/>
            <a:ext cx="8064815" cy="9143932"/>
            <a:chOff x="8191184" y="-1"/>
            <a:chExt cx="8064815" cy="9143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A03979-AEB8-CFEC-9BC8-4CBC797DED0A}"/>
                </a:ext>
              </a:extLst>
            </p:cNvPr>
            <p:cNvSpPr/>
            <p:nvPr/>
          </p:nvSpPr>
          <p:spPr>
            <a:xfrm>
              <a:off x="8191184" y="-1"/>
              <a:ext cx="8064815" cy="914393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37A5D0-7C62-F07D-A9C3-C6F98AEF542F}"/>
                </a:ext>
              </a:extLst>
            </p:cNvPr>
            <p:cNvSpPr/>
            <p:nvPr/>
          </p:nvSpPr>
          <p:spPr>
            <a:xfrm>
              <a:off x="8603446" y="439197"/>
              <a:ext cx="7315200" cy="830457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U</a:t>
              </a:r>
              <a:r>
                <a:rPr lang="en-US" altLang="zh-CN" sz="2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NICORN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AINBOW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Benchmark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Datasets</a:t>
              </a: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6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NLI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Bhagavatula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Narrative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abductive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(Huang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reading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comprehension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ELLA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SWAG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(Zellers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PIQA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(Bisk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Physical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OCIAL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about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situations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and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interactions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74A507-2A02-EC42-6B0D-52B97F40626B}"/>
              </a:ext>
            </a:extLst>
          </p:cNvPr>
          <p:cNvGrpSpPr/>
          <p:nvPr/>
        </p:nvGrpSpPr>
        <p:grpSpPr>
          <a:xfrm>
            <a:off x="1" y="-10889"/>
            <a:ext cx="8127999" cy="4476319"/>
            <a:chOff x="0" y="-1"/>
            <a:chExt cx="8127999" cy="447631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0EB0E67-2257-94E3-7916-1402B840BBAF}"/>
                </a:ext>
              </a:extLst>
            </p:cNvPr>
            <p:cNvSpPr/>
            <p:nvPr/>
          </p:nvSpPr>
          <p:spPr>
            <a:xfrm>
              <a:off x="0" y="-1"/>
              <a:ext cx="8127999" cy="447631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32FD989-5856-C8F2-2939-B99D07C28D0A}"/>
                </a:ext>
              </a:extLst>
            </p:cNvPr>
            <p:cNvSpPr/>
            <p:nvPr/>
          </p:nvSpPr>
          <p:spPr>
            <a:xfrm>
              <a:off x="400633" y="564253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GreaseLM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 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Human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Annotated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Facts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Relations,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Graphs)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OMCS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Havasi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ATOMIC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Wiktionary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(Meyer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2012)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C873F4-0D83-FEBF-91CC-A470A2B5131B}"/>
              </a:ext>
            </a:extLst>
          </p:cNvPr>
          <p:cNvGrpSpPr/>
          <p:nvPr/>
        </p:nvGrpSpPr>
        <p:grpSpPr>
          <a:xfrm>
            <a:off x="1" y="4535937"/>
            <a:ext cx="8127999" cy="4597112"/>
            <a:chOff x="0" y="4546819"/>
            <a:chExt cx="8127999" cy="459711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C2864F9-FF3D-B3AE-F6AD-97A85C42000A}"/>
                </a:ext>
              </a:extLst>
            </p:cNvPr>
            <p:cNvSpPr/>
            <p:nvPr/>
          </p:nvSpPr>
          <p:spPr>
            <a:xfrm>
              <a:off x="0" y="4546819"/>
              <a:ext cx="8127999" cy="459711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86E16F-50BC-F680-CDA1-374545481E2A}"/>
                </a:ext>
              </a:extLst>
            </p:cNvPr>
            <p:cNvSpPr/>
            <p:nvPr/>
          </p:nvSpPr>
          <p:spPr>
            <a:xfrm>
              <a:off x="369969" y="5171129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KFCNet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Relevant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Corpus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Statements,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Bases)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ARC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(Clark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QASC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Khot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 err="1">
                  <a:solidFill>
                    <a:schemeClr val="accent2"/>
                  </a:solidFill>
                  <a:latin typeface="Helvetica Neue"/>
                  <a:cs typeface="Helvetica Neue"/>
                </a:rPr>
                <a:t>GenericsKB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24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Bhakthavatsalam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CB5A1A9-F75D-CB32-193A-993027CB7CB9}"/>
              </a:ext>
            </a:extLst>
          </p:cNvPr>
          <p:cNvGrpSpPr/>
          <p:nvPr/>
        </p:nvGrpSpPr>
        <p:grpSpPr>
          <a:xfrm>
            <a:off x="192390" y="147368"/>
            <a:ext cx="6315191" cy="3343819"/>
            <a:chOff x="192390" y="160432"/>
            <a:chExt cx="6315191" cy="3343819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D6B70E06-BF2E-410B-DBDC-752E9D00621B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53" name="Can 52">
              <a:extLst>
                <a:ext uri="{FF2B5EF4-FFF2-40B4-BE49-F238E27FC236}">
                  <a16:creationId xmlns:a16="http://schemas.microsoft.com/office/drawing/2014/main" id="{C82D33B7-24D3-316C-75B5-F62ADAFCCAC9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Can 53">
              <a:extLst>
                <a:ext uri="{FF2B5EF4-FFF2-40B4-BE49-F238E27FC236}">
                  <a16:creationId xmlns:a16="http://schemas.microsoft.com/office/drawing/2014/main" id="{D65784FF-A674-5BFD-4877-7CEC07931D19}"/>
                </a:ext>
              </a:extLst>
            </p:cNvPr>
            <p:cNvSpPr/>
            <p:nvPr/>
          </p:nvSpPr>
          <p:spPr>
            <a:xfrm>
              <a:off x="1940559" y="915800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Can 54">
              <a:extLst>
                <a:ext uri="{FF2B5EF4-FFF2-40B4-BE49-F238E27FC236}">
                  <a16:creationId xmlns:a16="http://schemas.microsoft.com/office/drawing/2014/main" id="{9322EA91-B315-870B-A0DE-249AA6E94A20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6" name="Can 55">
              <a:extLst>
                <a:ext uri="{FF2B5EF4-FFF2-40B4-BE49-F238E27FC236}">
                  <a16:creationId xmlns:a16="http://schemas.microsoft.com/office/drawing/2014/main" id="{485D9A29-2AFE-7FD3-519C-2E7FF54C1D37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7" name="Can 56">
              <a:extLst>
                <a:ext uri="{FF2B5EF4-FFF2-40B4-BE49-F238E27FC236}">
                  <a16:creationId xmlns:a16="http://schemas.microsoft.com/office/drawing/2014/main" id="{EB31B401-EC1A-A0CE-8033-04C71498E8C3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972E2E-58E0-917D-0337-3F7F32285D73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DA432-DD0A-E310-672E-6F4427F57FD4}"/>
              </a:ext>
            </a:extLst>
          </p:cNvPr>
          <p:cNvGrpSpPr/>
          <p:nvPr/>
        </p:nvGrpSpPr>
        <p:grpSpPr>
          <a:xfrm>
            <a:off x="192390" y="3843182"/>
            <a:ext cx="6934201" cy="2353431"/>
            <a:chOff x="192390" y="3856246"/>
            <a:chExt cx="6934201" cy="235343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B5DB6C7D-2582-B934-C557-B7AB10AF44FA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8A5B5533-3FDE-62BF-3425-928A4693DD0F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537E3A5D-8538-7773-9C98-71B77EA501B7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3" name="Can 62">
              <a:extLst>
                <a:ext uri="{FF2B5EF4-FFF2-40B4-BE49-F238E27FC236}">
                  <a16:creationId xmlns:a16="http://schemas.microsoft.com/office/drawing/2014/main" id="{0C01A251-FD55-8358-B8EC-7D6F5B812118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5EA5F76-7382-44AC-32E7-8E1BB87B39D8}"/>
              </a:ext>
            </a:extLst>
          </p:cNvPr>
          <p:cNvGrpSpPr/>
          <p:nvPr/>
        </p:nvGrpSpPr>
        <p:grpSpPr>
          <a:xfrm>
            <a:off x="192390" y="6381973"/>
            <a:ext cx="7581901" cy="2515538"/>
            <a:chOff x="192390" y="6395037"/>
            <a:chExt cx="7581901" cy="2515538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2E6CB0D-9BCD-6508-F48D-C52C294B3C37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F11057-0106-8F53-B4CB-F3F8D84E7DCF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Can 66">
              <a:extLst>
                <a:ext uri="{FF2B5EF4-FFF2-40B4-BE49-F238E27FC236}">
                  <a16:creationId xmlns:a16="http://schemas.microsoft.com/office/drawing/2014/main" id="{82042428-A0E2-7985-CB3E-DD84C0A4A489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8" name="Can 67">
              <a:extLst>
                <a:ext uri="{FF2B5EF4-FFF2-40B4-BE49-F238E27FC236}">
                  <a16:creationId xmlns:a16="http://schemas.microsoft.com/office/drawing/2014/main" id="{78F667FE-FD95-2BE1-7086-5F11FFB79470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EA59D84D-4A0F-9A99-9161-96ADAA9A44C3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94B649-D5A0-69EA-1953-D228692E2430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F4A15430-50A8-9C49-3F64-1C8AA9588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3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58B89B-1A28-606A-818D-DE07D0ABF28E}"/>
              </a:ext>
            </a:extLst>
          </p:cNvPr>
          <p:cNvGrpSpPr/>
          <p:nvPr/>
        </p:nvGrpSpPr>
        <p:grpSpPr>
          <a:xfrm>
            <a:off x="8748410" y="133636"/>
            <a:ext cx="7315200" cy="8876728"/>
            <a:chOff x="137810" y="123848"/>
            <a:chExt cx="7315200" cy="887672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137810" y="123848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387170" y="1141315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362310" y="233158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070789" y="1135506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137810" y="2722108"/>
              <a:ext cx="7315200" cy="1534878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382379" y="3687816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357519" y="2779659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cotton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has the same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weight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as 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steel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3065998" y="3682007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137810" y="4340646"/>
              <a:ext cx="7315200" cy="1735127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335411" y="4427832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frisbee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catch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335410" y="5052654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137810" y="6177375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382379" y="6333574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382378" y="6958396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1621529-34B4-577B-57AE-39E3A18C4286}"/>
              </a:ext>
            </a:extLst>
          </p:cNvPr>
          <p:cNvGrpSpPr/>
          <p:nvPr/>
        </p:nvGrpSpPr>
        <p:grpSpPr>
          <a:xfrm>
            <a:off x="192390" y="160432"/>
            <a:ext cx="6315191" cy="3343819"/>
            <a:chOff x="192390" y="160432"/>
            <a:chExt cx="6315191" cy="334381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0425D74-920A-F4CF-5042-8E3B0CA5E729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2AD97AA-5629-ECEF-B6A2-508AF2ABB8AB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E67FCDAA-4251-DA4D-DE43-0EA40C157E76}"/>
                </a:ext>
              </a:extLst>
            </p:cNvPr>
            <p:cNvSpPr/>
            <p:nvPr/>
          </p:nvSpPr>
          <p:spPr>
            <a:xfrm>
              <a:off x="1977100" y="895001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E8D1741C-65C7-2378-7689-A93775B6824B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342BBE16-CD24-3F35-BBB7-4B1E36E16B0A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3C02951-6B16-D84A-6DE4-14600AB3FAB6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8D4B9B-C885-86E1-330D-18DEE2262746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8A5FFEC-0E27-5DC0-F8A9-23F9640962FB}"/>
              </a:ext>
            </a:extLst>
          </p:cNvPr>
          <p:cNvGrpSpPr/>
          <p:nvPr/>
        </p:nvGrpSpPr>
        <p:grpSpPr>
          <a:xfrm>
            <a:off x="192390" y="3856246"/>
            <a:ext cx="6934201" cy="2353431"/>
            <a:chOff x="192390" y="3856246"/>
            <a:chExt cx="6934201" cy="235343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4710F31-65CC-1E8D-D5FF-FC6AB8F91402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063A196F-9596-73AF-8BFE-D205CF6BE07C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A5DFB4FC-717C-8637-DE01-7759BBA48211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Can 45">
              <a:extLst>
                <a:ext uri="{FF2B5EF4-FFF2-40B4-BE49-F238E27FC236}">
                  <a16:creationId xmlns:a16="http://schemas.microsoft.com/office/drawing/2014/main" id="{B092B9F1-D473-888A-13DE-F8EF7187B223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10A8C1-5D32-3D4D-AFD4-7B217F7F957F}"/>
              </a:ext>
            </a:extLst>
          </p:cNvPr>
          <p:cNvGrpSpPr/>
          <p:nvPr/>
        </p:nvGrpSpPr>
        <p:grpSpPr>
          <a:xfrm>
            <a:off x="192390" y="6395037"/>
            <a:ext cx="7581901" cy="2515538"/>
            <a:chOff x="192390" y="6395037"/>
            <a:chExt cx="7581901" cy="251553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22C156B-CF8F-2661-386C-C431D462363F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275B0F-0C82-3EC8-6332-87AF20FF8E46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9C3888C5-243C-2499-D895-3769E5255C17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1" name="Can 50">
              <a:extLst>
                <a:ext uri="{FF2B5EF4-FFF2-40B4-BE49-F238E27FC236}">
                  <a16:creationId xmlns:a16="http://schemas.microsoft.com/office/drawing/2014/main" id="{715C4656-A1A4-6B95-F8C8-3B7F3E6896D9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2" name="Can 51">
              <a:extLst>
                <a:ext uri="{FF2B5EF4-FFF2-40B4-BE49-F238E27FC236}">
                  <a16:creationId xmlns:a16="http://schemas.microsoft.com/office/drawing/2014/main" id="{EB1FAAE3-4246-38F8-7936-911AECF1B272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F64E87-4EF3-1B90-A907-7FE627C41E76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AC08A21-72A8-A5FA-3CB9-534B80E58A0A}"/>
              </a:ext>
            </a:extLst>
          </p:cNvPr>
          <p:cNvCxnSpPr/>
          <p:nvPr/>
        </p:nvCxnSpPr>
        <p:spPr>
          <a:xfrm>
            <a:off x="8128000" y="0"/>
            <a:ext cx="0" cy="9144000"/>
          </a:xfrm>
          <a:prstGeom prst="line">
            <a:avLst/>
          </a:prstGeom>
          <a:ln w="19050" cmpd="sng">
            <a:solidFill>
              <a:schemeClr val="bg2">
                <a:lumMod val="1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96D766-623F-9CF7-BFE1-0FBBD8E540B1}"/>
              </a:ext>
            </a:extLst>
          </p:cNvPr>
          <p:cNvGrpSpPr/>
          <p:nvPr/>
        </p:nvGrpSpPr>
        <p:grpSpPr>
          <a:xfrm>
            <a:off x="6507581" y="480266"/>
            <a:ext cx="2240829" cy="7118498"/>
            <a:chOff x="6507581" y="480266"/>
            <a:chExt cx="2240829" cy="7118498"/>
          </a:xfrm>
        </p:grpSpPr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7E4544BC-CE1D-E721-A52C-6A7D52EA9CE8}"/>
                </a:ext>
              </a:extLst>
            </p:cNvPr>
            <p:cNvCxnSpPr>
              <a:cxnSpLocks/>
              <a:stCxn id="3" idx="3"/>
              <a:endCxn id="27" idx="1"/>
            </p:cNvCxnSpPr>
            <p:nvPr/>
          </p:nvCxnSpPr>
          <p:spPr>
            <a:xfrm>
              <a:off x="6507581" y="480266"/>
              <a:ext cx="2240829" cy="71184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9A033918-E506-2415-042E-C20D49912F9A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 flipV="1">
              <a:off x="6507581" y="1390936"/>
              <a:ext cx="2240829" cy="29423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9972758C-0E87-80A5-5EFE-8C2E5EE93937}"/>
                </a:ext>
              </a:extLst>
            </p:cNvPr>
            <p:cNvCxnSpPr>
              <a:cxnSpLocks/>
              <a:stCxn id="3" idx="3"/>
              <a:endCxn id="24" idx="1"/>
            </p:cNvCxnSpPr>
            <p:nvPr/>
          </p:nvCxnSpPr>
          <p:spPr>
            <a:xfrm>
              <a:off x="6507581" y="480266"/>
              <a:ext cx="2240829" cy="4737732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410495ED-97C0-BA11-E596-BCCF87E207FD}"/>
                </a:ext>
              </a:extLst>
            </p:cNvPr>
            <p:cNvCxnSpPr>
              <a:cxnSpLocks/>
              <a:stCxn id="3" idx="3"/>
              <a:endCxn id="21" idx="1"/>
            </p:cNvCxnSpPr>
            <p:nvPr/>
          </p:nvCxnSpPr>
          <p:spPr>
            <a:xfrm>
              <a:off x="6507581" y="480266"/>
              <a:ext cx="2240829" cy="3019069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urved Connector 75">
              <a:extLst>
                <a:ext uri="{FF2B5EF4-FFF2-40B4-BE49-F238E27FC236}">
                  <a16:creationId xmlns:a16="http://schemas.microsoft.com/office/drawing/2014/main" id="{29B56ECD-4F3B-4796-FCAC-CA06C474F1D5}"/>
                </a:ext>
              </a:extLst>
            </p:cNvPr>
            <p:cNvCxnSpPr>
              <a:cxnSpLocks/>
              <a:stCxn id="3" idx="3"/>
              <a:endCxn id="18" idx="1"/>
            </p:cNvCxnSpPr>
            <p:nvPr/>
          </p:nvCxnSpPr>
          <p:spPr>
            <a:xfrm>
              <a:off x="6507581" y="480266"/>
              <a:ext cx="2240829" cy="910670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5083DA99-C369-E11B-570E-9236219D9A3A}"/>
                </a:ext>
              </a:extLst>
            </p:cNvPr>
            <p:cNvCxnSpPr>
              <a:cxnSpLocks/>
              <a:stCxn id="5" idx="3"/>
              <a:endCxn id="21" idx="1"/>
            </p:cNvCxnSpPr>
            <p:nvPr/>
          </p:nvCxnSpPr>
          <p:spPr>
            <a:xfrm flipV="1">
              <a:off x="6507581" y="3499335"/>
              <a:ext cx="2240829" cy="83396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urved Connector 83">
              <a:extLst>
                <a:ext uri="{FF2B5EF4-FFF2-40B4-BE49-F238E27FC236}">
                  <a16:creationId xmlns:a16="http://schemas.microsoft.com/office/drawing/2014/main" id="{9B6E088C-4161-97CC-999E-A1A6D2A59FD1}"/>
                </a:ext>
              </a:extLst>
            </p:cNvPr>
            <p:cNvCxnSpPr>
              <a:cxnSpLocks/>
              <a:stCxn id="5" idx="3"/>
              <a:endCxn id="24" idx="1"/>
            </p:cNvCxnSpPr>
            <p:nvPr/>
          </p:nvCxnSpPr>
          <p:spPr>
            <a:xfrm>
              <a:off x="6507581" y="4333300"/>
              <a:ext cx="2240829" cy="8846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7A238B15-D943-F65D-E0CD-E53E2B8BD72A}"/>
                </a:ext>
              </a:extLst>
            </p:cNvPr>
            <p:cNvCxnSpPr>
              <a:cxnSpLocks/>
              <a:stCxn id="5" idx="3"/>
              <a:endCxn id="27" idx="1"/>
            </p:cNvCxnSpPr>
            <p:nvPr/>
          </p:nvCxnSpPr>
          <p:spPr>
            <a:xfrm>
              <a:off x="6507581" y="4333300"/>
              <a:ext cx="2240829" cy="32654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8064BADF-2768-1F60-A21F-3E5C2C1CFB8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 flipV="1">
              <a:off x="6507581" y="1390936"/>
              <a:ext cx="2240829" cy="5647253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35798648-0064-B11A-487A-9F5C13E4A31E}"/>
                </a:ext>
              </a:extLst>
            </p:cNvPr>
            <p:cNvCxnSpPr>
              <a:cxnSpLocks/>
              <a:stCxn id="6" idx="3"/>
              <a:endCxn id="21" idx="1"/>
            </p:cNvCxnSpPr>
            <p:nvPr/>
          </p:nvCxnSpPr>
          <p:spPr>
            <a:xfrm flipV="1">
              <a:off x="6507581" y="3499335"/>
              <a:ext cx="2240829" cy="353885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3CB87F9B-1E25-51A7-81B7-81E0103EB7EE}"/>
                </a:ext>
              </a:extLst>
            </p:cNvPr>
            <p:cNvCxnSpPr>
              <a:cxnSpLocks/>
              <a:stCxn id="6" idx="3"/>
              <a:endCxn id="24" idx="1"/>
            </p:cNvCxnSpPr>
            <p:nvPr/>
          </p:nvCxnSpPr>
          <p:spPr>
            <a:xfrm flipV="1">
              <a:off x="6507581" y="5217998"/>
              <a:ext cx="2240829" cy="18201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2E0A0CEF-8816-D111-C40D-A9F232AEA2A0}"/>
                </a:ext>
              </a:extLst>
            </p:cNvPr>
            <p:cNvCxnSpPr>
              <a:cxnSpLocks/>
              <a:stCxn id="6" idx="3"/>
              <a:endCxn id="27" idx="1"/>
            </p:cNvCxnSpPr>
            <p:nvPr/>
          </p:nvCxnSpPr>
          <p:spPr>
            <a:xfrm>
              <a:off x="6507581" y="7038189"/>
              <a:ext cx="2240829" cy="56057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6D250E-AE98-E3A6-01FA-B329DE765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927FFF-8B53-57DA-77B5-A234950D8BF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b="1" i="0" dirty="0" err="1">
                <a:solidFill>
                  <a:schemeClr val="bg2">
                    <a:lumMod val="10000"/>
                  </a:schemeClr>
                </a:solidFill>
              </a:rPr>
              <a:t>RACo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i="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CF3C5E-1D0D-C40E-C046-9E3D3E0D0615}"/>
              </a:ext>
            </a:extLst>
          </p:cNvPr>
          <p:cNvSpPr/>
          <p:nvPr/>
        </p:nvSpPr>
        <p:spPr>
          <a:xfrm>
            <a:off x="295920" y="525507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C50451-E2C4-9A13-362D-2B4A1ECEF662}"/>
              </a:ext>
            </a:extLst>
          </p:cNvPr>
          <p:cNvSpPr/>
          <p:nvPr/>
        </p:nvSpPr>
        <p:spPr>
          <a:xfrm>
            <a:off x="228641" y="517799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90F5F-6BE0-4F05-33D0-0AF63EB27E0E}"/>
              </a:ext>
            </a:extLst>
          </p:cNvPr>
          <p:cNvSpPr/>
          <p:nvPr/>
        </p:nvSpPr>
        <p:spPr>
          <a:xfrm>
            <a:off x="155564" y="510179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35496C-644F-0985-2E72-6B46221FC476}"/>
              </a:ext>
            </a:extLst>
          </p:cNvPr>
          <p:cNvGrpSpPr/>
          <p:nvPr/>
        </p:nvGrpSpPr>
        <p:grpSpPr>
          <a:xfrm>
            <a:off x="222283" y="2257840"/>
            <a:ext cx="6545191" cy="5478613"/>
            <a:chOff x="8941740" y="2352202"/>
            <a:chExt cx="6545191" cy="5478613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68D474F-4D8E-D65A-3E5C-A803D5C1B7E2}"/>
                </a:ext>
              </a:extLst>
            </p:cNvPr>
            <p:cNvSpPr/>
            <p:nvPr/>
          </p:nvSpPr>
          <p:spPr>
            <a:xfrm>
              <a:off x="11062559" y="2352202"/>
              <a:ext cx="2760442" cy="2184329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Large-Scale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2F482C-3C1A-DEFF-7324-4641D0E25441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BCE51-3AAE-9383-D872-A85686376ED6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3B6D66-C9CE-08E1-9634-CF298711DA3C}"/>
                </a:ext>
              </a:extLst>
            </p:cNvPr>
            <p:cNvSpPr/>
            <p:nvPr/>
          </p:nvSpPr>
          <p:spPr>
            <a:xfrm>
              <a:off x="9056020" y="2352202"/>
              <a:ext cx="1641704" cy="2187172"/>
            </a:xfrm>
            <a:prstGeom prst="roundRect">
              <a:avLst>
                <a:gd name="adj" fmla="val 6127"/>
              </a:avLst>
            </a:prstGeom>
            <a:noFill/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Dense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Passage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26BC6-2C74-59FF-F581-5B36D7D164C7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Retrieved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Passages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CEA23D-8BEB-02AD-2932-FF42008AC7F3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H="1" flipV="1">
              <a:off x="9876872" y="4539374"/>
              <a:ext cx="3377" cy="82298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AA90417-C335-927C-CEF6-85D263CCCF74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9AF104F5-E526-C16A-D284-8DAA4379FCBD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10697724" y="3444367"/>
              <a:ext cx="364835" cy="1421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328AA04-85C5-6BE0-D52A-EA3384061037}"/>
                </a:ext>
              </a:extLst>
            </p:cNvPr>
            <p:cNvSpPr/>
            <p:nvPr/>
          </p:nvSpPr>
          <p:spPr>
            <a:xfrm>
              <a:off x="10708265" y="7004984"/>
              <a:ext cx="3004242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Generator</a:t>
              </a:r>
            </a:p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(as </a:t>
              </a:r>
              <a:r>
                <a:rPr lang="en-US" altLang="zh-CN" sz="20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classifier</a:t>
              </a:r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 if needed)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0BB4B4-FD5E-53F4-B6CD-6D08A81A0D1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69236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0798DF-20B8-39B9-761D-933504E0EE29}"/>
                </a:ext>
              </a:extLst>
            </p:cNvPr>
            <p:cNvCxnSpPr>
              <a:cxnSpLocks/>
              <a:stCxn id="13" idx="2"/>
              <a:endCxn id="21" idx="1"/>
            </p:cNvCxnSpPr>
            <p:nvPr/>
          </p:nvCxnSpPr>
          <p:spPr>
            <a:xfrm rot="16200000" flipH="1">
              <a:off x="9741618" y="6451253"/>
              <a:ext cx="1105278" cy="828016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4B1ECC-3068-3263-4EA4-37B9AE3D80EF}"/>
                </a:ext>
              </a:extLst>
            </p:cNvPr>
            <p:cNvCxnSpPr>
              <a:cxnSpLocks/>
              <a:stCxn id="21" idx="3"/>
              <a:endCxn id="14" idx="2"/>
            </p:cNvCxnSpPr>
            <p:nvPr/>
          </p:nvCxnSpPr>
          <p:spPr>
            <a:xfrm flipV="1">
              <a:off x="13712507" y="6312622"/>
              <a:ext cx="942459" cy="110527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0D33A5-D548-0F23-8AD8-682B616F1229}"/>
              </a:ext>
            </a:extLst>
          </p:cNvPr>
          <p:cNvGrpSpPr/>
          <p:nvPr/>
        </p:nvGrpSpPr>
        <p:grpSpPr>
          <a:xfrm>
            <a:off x="8563481" y="6774624"/>
            <a:ext cx="7226251" cy="2085584"/>
            <a:chOff x="8563481" y="6774624"/>
            <a:chExt cx="7226251" cy="208558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DBEF8F-6186-9745-39A2-19287D901620}"/>
                </a:ext>
              </a:extLst>
            </p:cNvPr>
            <p:cNvSpPr txBox="1"/>
            <p:nvPr/>
          </p:nvSpPr>
          <p:spPr>
            <a:xfrm>
              <a:off x="8563481" y="6774624"/>
              <a:ext cx="7226251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5C89A0-7C40-9E7C-FFC8-B5DBC5E87C3E}"/>
                </a:ext>
              </a:extLst>
            </p:cNvPr>
            <p:cNvSpPr txBox="1"/>
            <p:nvPr/>
          </p:nvSpPr>
          <p:spPr>
            <a:xfrm>
              <a:off x="8563481" y="7305696"/>
              <a:ext cx="7226251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5DE74C-03C1-F94B-1D18-694ACC9C9B49}"/>
                </a:ext>
              </a:extLst>
            </p:cNvPr>
            <p:cNvSpPr txBox="1"/>
            <p:nvPr/>
          </p:nvSpPr>
          <p:spPr>
            <a:xfrm>
              <a:off x="8563481" y="7844425"/>
              <a:ext cx="7226251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E811EE-4725-EABA-32BC-35B2BAAF2748}"/>
                </a:ext>
              </a:extLst>
            </p:cNvPr>
            <p:cNvSpPr txBox="1"/>
            <p:nvPr/>
          </p:nvSpPr>
          <p:spPr>
            <a:xfrm>
              <a:off x="8563481" y="8383154"/>
              <a:ext cx="7226251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9" name="Bent-Up Arrow 68">
            <a:extLst>
              <a:ext uri="{FF2B5EF4-FFF2-40B4-BE49-F238E27FC236}">
                <a16:creationId xmlns:a16="http://schemas.microsoft.com/office/drawing/2014/main" id="{08E78009-F0E3-A9B6-86F1-59C1CAC9A909}"/>
              </a:ext>
            </a:extLst>
          </p:cNvPr>
          <p:cNvSpPr/>
          <p:nvPr/>
        </p:nvSpPr>
        <p:spPr>
          <a:xfrm flipH="1">
            <a:off x="336560" y="4462349"/>
            <a:ext cx="8043369" cy="4393593"/>
          </a:xfrm>
          <a:prstGeom prst="bentUpArrow">
            <a:avLst>
              <a:gd name="adj1" fmla="val 8410"/>
              <a:gd name="adj2" fmla="val 8015"/>
              <a:gd name="adj3" fmla="val 1236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F7A2351-82B2-ECEA-EBAB-EEA0B180B8E2}"/>
              </a:ext>
            </a:extLst>
          </p:cNvPr>
          <p:cNvGrpSpPr/>
          <p:nvPr/>
        </p:nvGrpSpPr>
        <p:grpSpPr>
          <a:xfrm>
            <a:off x="5211462" y="2101668"/>
            <a:ext cx="9852838" cy="2759412"/>
            <a:chOff x="5211462" y="2101668"/>
            <a:chExt cx="9852838" cy="275941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DAC7F43-6627-18B8-56C8-1BFA3609CAD5}"/>
                </a:ext>
              </a:extLst>
            </p:cNvPr>
            <p:cNvSpPr/>
            <p:nvPr/>
          </p:nvSpPr>
          <p:spPr>
            <a:xfrm>
              <a:off x="8749109" y="2101668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B126F49-E700-D288-C647-8488C71BB9F7}"/>
                </a:ext>
              </a:extLst>
            </p:cNvPr>
            <p:cNvSpPr/>
            <p:nvPr/>
          </p:nvSpPr>
          <p:spPr>
            <a:xfrm>
              <a:off x="8749109" y="281779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6505254-F437-2B4C-CB19-A8CB6D076FF1}"/>
                </a:ext>
              </a:extLst>
            </p:cNvPr>
            <p:cNvSpPr/>
            <p:nvPr/>
          </p:nvSpPr>
          <p:spPr>
            <a:xfrm>
              <a:off x="8749109" y="3848099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0663DD94-38E1-E161-D1FA-06AA0854A252}"/>
                </a:ext>
              </a:extLst>
            </p:cNvPr>
            <p:cNvSpPr/>
            <p:nvPr/>
          </p:nvSpPr>
          <p:spPr>
            <a:xfrm rot="10800000">
              <a:off x="5211462" y="3595246"/>
              <a:ext cx="3352017" cy="60066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EE8799-4595-4939-C3F2-6E0A17D64A29}"/>
                </a:ext>
              </a:extLst>
            </p:cNvPr>
            <p:cNvSpPr txBox="1"/>
            <p:nvPr/>
          </p:nvSpPr>
          <p:spPr>
            <a:xfrm>
              <a:off x="5217365" y="2667464"/>
              <a:ext cx="35621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Source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Heterogeneity</a:t>
              </a:r>
            </a:p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transform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KG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/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KB)</a:t>
              </a:r>
              <a:endParaRPr lang="en-US" sz="2400" dirty="0">
                <a:solidFill>
                  <a:srgbClr val="C0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9AAAC8-EA44-6CB7-89C4-ECB5DBD5927C}"/>
              </a:ext>
            </a:extLst>
          </p:cNvPr>
          <p:cNvSpPr txBox="1"/>
          <p:nvPr/>
        </p:nvSpPr>
        <p:spPr>
          <a:xfrm>
            <a:off x="956908" y="7972796"/>
            <a:ext cx="6100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Training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Retriever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without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golden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passages</a:t>
            </a:r>
            <a:endParaRPr lang="en-US" sz="24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BF892C1-69CE-4904-1BA2-5170ED23B66B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6966651" y="5892156"/>
            <a:ext cx="1596830" cy="1652067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5B43B-F6CB-CE4A-3D84-44D1B8CD0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30487-F7DA-B8AD-673D-37AA830556F8}"/>
              </a:ext>
            </a:extLst>
          </p:cNvPr>
          <p:cNvSpPr/>
          <p:nvPr/>
        </p:nvSpPr>
        <p:spPr>
          <a:xfrm>
            <a:off x="362310" y="5172119"/>
            <a:ext cx="7315200" cy="3875416"/>
          </a:xfrm>
          <a:prstGeom prst="rect">
            <a:avLst/>
          </a:prstGeom>
          <a:solidFill>
            <a:srgbClr val="00206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5386A-2A38-2B67-54F1-2098047D42C8}"/>
              </a:ext>
            </a:extLst>
          </p:cNvPr>
          <p:cNvSpPr/>
          <p:nvPr/>
        </p:nvSpPr>
        <p:spPr>
          <a:xfrm>
            <a:off x="8490309" y="5172119"/>
            <a:ext cx="7504983" cy="3875416"/>
          </a:xfrm>
          <a:prstGeom prst="rect">
            <a:avLst/>
          </a:prstGeom>
          <a:solidFill>
            <a:schemeClr val="accent4">
              <a:lumMod val="50000"/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C17ECB-C2B7-26FD-615D-63321240D48E}"/>
              </a:ext>
            </a:extLst>
          </p:cNvPr>
          <p:cNvSpPr/>
          <p:nvPr/>
        </p:nvSpPr>
        <p:spPr>
          <a:xfrm>
            <a:off x="362310" y="600902"/>
            <a:ext cx="7315200" cy="3875416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B28EE-FEDA-BBFD-CB72-DAB0D704C9AC}"/>
              </a:ext>
            </a:extLst>
          </p:cNvPr>
          <p:cNvSpPr/>
          <p:nvPr/>
        </p:nvSpPr>
        <p:spPr>
          <a:xfrm>
            <a:off x="8490310" y="600902"/>
            <a:ext cx="7504982" cy="3875416"/>
          </a:xfrm>
          <a:prstGeom prst="rect">
            <a:avLst/>
          </a:prstGeom>
          <a:solidFill>
            <a:schemeClr val="accent2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26196-A8A2-8104-5CD8-3FF3F04826B3}"/>
              </a:ext>
            </a:extLst>
          </p:cNvPr>
          <p:cNvSpPr txBox="1"/>
          <p:nvPr/>
        </p:nvSpPr>
        <p:spPr>
          <a:xfrm>
            <a:off x="284899" y="1268925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01AF2-4EF6-8823-5017-BBC42B0FCF1F}"/>
              </a:ext>
            </a:extLst>
          </p:cNvPr>
          <p:cNvSpPr txBox="1"/>
          <p:nvPr/>
        </p:nvSpPr>
        <p:spPr>
          <a:xfrm>
            <a:off x="0" y="-1"/>
            <a:ext cx="8128000" cy="4770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Multi-choi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81A7E1-645D-C4AB-33ED-EDA70720EF7B}"/>
              </a:ext>
            </a:extLst>
          </p:cNvPr>
          <p:cNvSpPr txBox="1"/>
          <p:nvPr/>
        </p:nvSpPr>
        <p:spPr>
          <a:xfrm>
            <a:off x="8128000" y="0"/>
            <a:ext cx="8128000" cy="477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Fact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Verification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CBDE2-6A05-1866-941A-08DDE199C9CC}"/>
              </a:ext>
            </a:extLst>
          </p:cNvPr>
          <p:cNvSpPr txBox="1"/>
          <p:nvPr/>
        </p:nvSpPr>
        <p:spPr>
          <a:xfrm>
            <a:off x="0" y="4603456"/>
            <a:ext cx="8128000" cy="47705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Constrained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F1A03-6143-E176-04B2-E599C371F474}"/>
              </a:ext>
            </a:extLst>
          </p:cNvPr>
          <p:cNvSpPr txBox="1"/>
          <p:nvPr/>
        </p:nvSpPr>
        <p:spPr>
          <a:xfrm>
            <a:off x="8128000" y="4603456"/>
            <a:ext cx="8128000" cy="47705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Counterfactual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Explanation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86C9AB89-6621-2C96-03B4-A2438801F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58357"/>
              </p:ext>
            </p:extLst>
          </p:nvPr>
        </p:nvGraphicFramePr>
        <p:xfrm>
          <a:off x="980508" y="664422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CSQA1.0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OBQA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75.76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71.25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74.20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QA-GNN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73.40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67.80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12869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70.14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KAGNet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69.00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01376B7-D66C-CF5A-210F-DAD27B3C351E}"/>
              </a:ext>
            </a:extLst>
          </p:cNvPr>
          <p:cNvSpPr txBox="1"/>
          <p:nvPr/>
        </p:nvSpPr>
        <p:spPr>
          <a:xfrm>
            <a:off x="8537182" y="1298747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EA24DCFD-065A-1ECD-2987-6B0C9E092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27279"/>
              </p:ext>
            </p:extLst>
          </p:nvPr>
        </p:nvGraphicFramePr>
        <p:xfrm>
          <a:off x="9232791" y="694244"/>
          <a:ext cx="6236721" cy="260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CSQA2.0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CREAK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61.75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84.17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79.51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701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77.32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3EC26D5C-DE36-EC36-3DD7-4E38398060D9}"/>
              </a:ext>
            </a:extLst>
          </p:cNvPr>
          <p:cNvSpPr txBox="1"/>
          <p:nvPr/>
        </p:nvSpPr>
        <p:spPr>
          <a:xfrm>
            <a:off x="28489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EF7ECFC8-86EF-DB34-0FDD-3A3A28D43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30998"/>
              </p:ext>
            </p:extLst>
          </p:nvPr>
        </p:nvGraphicFramePr>
        <p:xfrm>
          <a:off x="98050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CommonGen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42.76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33.89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KFCNet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41.97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33.11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39.86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8387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KG-BART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32.70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29.50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A4C10368-0472-1022-48E1-DE4AD2BAC682}"/>
              </a:ext>
            </a:extLst>
          </p:cNvPr>
          <p:cNvSpPr txBox="1"/>
          <p:nvPr/>
        </p:nvSpPr>
        <p:spPr>
          <a:xfrm>
            <a:off x="849030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8" name="Table 7">
            <a:extLst>
              <a:ext uri="{FF2B5EF4-FFF2-40B4-BE49-F238E27FC236}">
                <a16:creationId xmlns:a16="http://schemas.microsoft.com/office/drawing/2014/main" id="{8AA32770-1BEB-BD7F-979B-B835E7E32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591106"/>
              </p:ext>
            </p:extLst>
          </p:nvPr>
        </p:nvGraphicFramePr>
        <p:xfrm>
          <a:off x="918591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ComVE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25.30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36.37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24.46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35.79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890393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23.50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295748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MoKGE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22.87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34.88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22.77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34.62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22921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GraphRF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22.07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33.09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5AE95F-D028-3C9F-D60E-385CC1267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160592"/>
            <a:ext cx="16002000" cy="8836163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4B696-87B4-11DD-476F-CBE9C866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9" y="216525"/>
            <a:ext cx="131747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3BBF0-7A43-F1FF-9CDD-8475FB6D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22" y="216525"/>
            <a:ext cx="1423973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084A4-7267-F5BB-D347-87CD542D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041" y="216525"/>
            <a:ext cx="130175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49B537-DF5E-4526-A085-6F521D60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865" y="2156390"/>
            <a:ext cx="1326003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17CE3-1AB9-432B-BE5E-84E1006A5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02" y="4085656"/>
            <a:ext cx="1354441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E573B-D886-1BBA-CA47-0D478B6B6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17" y="2156187"/>
            <a:ext cx="1348413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3ADD-CCE9-4998-D7FC-3C6C9B904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1555" y="6007804"/>
            <a:ext cx="1455806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ACDCF5-0DA7-E762-C881-99FE1D089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9657" y="4085656"/>
            <a:ext cx="1409969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31316-E79B-3BDD-1930-F668876DF0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6379" y="2156187"/>
            <a:ext cx="1403247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9D3016-D61B-4AB9-2B2A-D780BDEA9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0851" y="4085656"/>
            <a:ext cx="1326003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9227B-514E-8256-BCE7-BF7BEC13B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689" y="6015125"/>
            <a:ext cx="1354441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0B801B-6AA8-5170-EDBD-CB35169493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9223" y="5987047"/>
            <a:ext cx="1769177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A0EA7C-7732-A92C-F2D5-6C3336E03B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3812" y="5987047"/>
            <a:ext cx="1828800" cy="1828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2F2E103-62E3-49AA-2BB0-FF87D13889FE}"/>
              </a:ext>
            </a:extLst>
          </p:cNvPr>
          <p:cNvSpPr/>
          <p:nvPr/>
        </p:nvSpPr>
        <p:spPr>
          <a:xfrm rot="16200000">
            <a:off x="-450025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Faculty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D90B0-DE8C-EF97-7344-0AE27E27A90F}"/>
              </a:ext>
            </a:extLst>
          </p:cNvPr>
          <p:cNvSpPr txBox="1"/>
          <p:nvPr/>
        </p:nvSpPr>
        <p:spPr>
          <a:xfrm>
            <a:off x="2111736" y="216525"/>
            <a:ext cx="27368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Meng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Jiang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蒋朦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Associate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Professor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(effective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July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2023)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00922D-CE0B-974E-19A9-EEC5E10C1DC9}"/>
              </a:ext>
            </a:extLst>
          </p:cNvPr>
          <p:cNvSpPr/>
          <p:nvPr/>
        </p:nvSpPr>
        <p:spPr>
          <a:xfrm rot="16200000">
            <a:off x="4063872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PhD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Cand.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12852-07E9-F0FF-2BB1-771BB235B6F9}"/>
              </a:ext>
            </a:extLst>
          </p:cNvPr>
          <p:cNvSpPr txBox="1"/>
          <p:nvPr/>
        </p:nvSpPr>
        <p:spPr>
          <a:xfrm>
            <a:off x="6705465" y="184768"/>
            <a:ext cx="469737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Wenhao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  <a:r>
              <a:rPr lang="zh-CN" altLang="en-US" sz="2500" b="1" dirty="0">
                <a:latin typeface="Helvetica Neue"/>
                <a:cs typeface="Helvetica Neue"/>
              </a:rPr>
              <a:t> 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于文豪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Bloomberg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ICLR’23,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ACL’22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EMNLP’21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NAACL’21,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WWW’20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AAC4CD-D62D-E050-391D-F643C654F788}"/>
              </a:ext>
            </a:extLst>
          </p:cNvPr>
          <p:cNvSpPr txBox="1"/>
          <p:nvPr/>
        </p:nvSpPr>
        <p:spPr>
          <a:xfrm>
            <a:off x="12739416" y="216525"/>
            <a:ext cx="288290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Qingkai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Zeng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曾庆锴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KDD’21,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EMNLP’20</a:t>
            </a:r>
          </a:p>
          <a:p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Information</a:t>
            </a:r>
            <a:r>
              <a:rPr lang="zh-CN" altLang="en-US" sz="2000" dirty="0">
                <a:highlight>
                  <a:srgbClr val="EAEAEA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Extraction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Taxonomy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Construction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D4378-D4A1-9615-BF15-346CB69F8128}"/>
              </a:ext>
            </a:extLst>
          </p:cNvPr>
          <p:cNvSpPr/>
          <p:nvPr/>
        </p:nvSpPr>
        <p:spPr>
          <a:xfrm rot="16200000">
            <a:off x="-450026" y="2887707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 Neue"/>
                <a:cs typeface="Helvetica Neue"/>
              </a:rPr>
              <a:t>PhD</a:t>
            </a:r>
            <a:r>
              <a:rPr lang="zh-CN" altLang="en-US" sz="2000" b="1" dirty="0">
                <a:latin typeface="Helvetica Neue"/>
                <a:cs typeface="Helvetica Neue"/>
              </a:rPr>
              <a:t> </a:t>
            </a:r>
            <a:r>
              <a:rPr lang="en-US" altLang="zh-CN" sz="2000" b="1" dirty="0">
                <a:latin typeface="Helvetica Neue"/>
                <a:cs typeface="Helvetica Neue"/>
              </a:rPr>
              <a:t>Student</a:t>
            </a:r>
            <a:endParaRPr lang="en-US" sz="2000" b="1" dirty="0">
              <a:latin typeface="Helvetica Neue"/>
              <a:cs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89CE28-03D7-19C4-08D5-6ADC9A5927AC}"/>
              </a:ext>
            </a:extLst>
          </p:cNvPr>
          <p:cNvSpPr txBox="1"/>
          <p:nvPr/>
        </p:nvSpPr>
        <p:spPr>
          <a:xfrm>
            <a:off x="2090389" y="2045324"/>
            <a:ext cx="25129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Zhihan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Zhang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张智涵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TACL’23,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55E719-E097-8005-D099-1289E793DA11}"/>
              </a:ext>
            </a:extLst>
          </p:cNvPr>
          <p:cNvSpPr txBox="1"/>
          <p:nvPr/>
        </p:nvSpPr>
        <p:spPr>
          <a:xfrm>
            <a:off x="6855365" y="2036915"/>
            <a:ext cx="20201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Noah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Ziems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诺亚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ACL’23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09FA2F-A5C4-A49C-B819-556A86A8F21A}"/>
              </a:ext>
            </a:extLst>
          </p:cNvPr>
          <p:cNvSpPr txBox="1"/>
          <p:nvPr/>
        </p:nvSpPr>
        <p:spPr>
          <a:xfrm>
            <a:off x="2093183" y="4016410"/>
            <a:ext cx="331853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Lingbo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Tong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仝凌波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Psychology-CSE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Joint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PhD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Knowledge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Graph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25BC56-A2B7-BBE3-4CEE-A1338FBB60C7}"/>
              </a:ext>
            </a:extLst>
          </p:cNvPr>
          <p:cNvSpPr txBox="1"/>
          <p:nvPr/>
        </p:nvSpPr>
        <p:spPr>
          <a:xfrm>
            <a:off x="6855365" y="4015962"/>
            <a:ext cx="273344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Hy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Dang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Expansion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046BC-08CB-0E22-49CB-EF4CAE6DC522}"/>
              </a:ext>
            </a:extLst>
          </p:cNvPr>
          <p:cNvSpPr txBox="1"/>
          <p:nvPr/>
        </p:nvSpPr>
        <p:spPr>
          <a:xfrm>
            <a:off x="12744868" y="2067448"/>
            <a:ext cx="29177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Mengxia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Kailasa" panose="02000500000000020004" pitchFamily="2" charset="0"/>
              </a:rPr>
              <a:t>虞梦夏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Kailasa" panose="02000500000000020004" pitchFamily="2" charset="0"/>
            </a:endParaRP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Comparative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Reasoning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3F67-E375-5CED-CF2E-7B59CD7D1080}"/>
              </a:ext>
            </a:extLst>
          </p:cNvPr>
          <p:cNvSpPr txBox="1"/>
          <p:nvPr/>
        </p:nvSpPr>
        <p:spPr>
          <a:xfrm>
            <a:off x="12756644" y="4011267"/>
            <a:ext cx="330731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Bang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Nguyen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Query/Question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F94FE-030D-481E-34A5-C69E7AFB83C7}"/>
              </a:ext>
            </a:extLst>
          </p:cNvPr>
          <p:cNvSpPr txBox="1"/>
          <p:nvPr/>
        </p:nvSpPr>
        <p:spPr>
          <a:xfrm>
            <a:off x="2090389" y="5939594"/>
            <a:ext cx="26823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Zhaoxuan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Tan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谭兆轩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Profiling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67589-21DB-053F-5682-A1B722786CDD}"/>
              </a:ext>
            </a:extLst>
          </p:cNvPr>
          <p:cNvSpPr txBox="1"/>
          <p:nvPr/>
        </p:nvSpPr>
        <p:spPr>
          <a:xfrm>
            <a:off x="6855365" y="5939594"/>
            <a:ext cx="26823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Mengzhao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贾梦朝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Profiling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C941C8-7F96-8A85-F0A7-1095D22DDB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8472" y="5987047"/>
            <a:ext cx="1354557" cy="18288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3BE7352-05FF-B829-C8CC-04E9B0E5F2AE}"/>
              </a:ext>
            </a:extLst>
          </p:cNvPr>
          <p:cNvSpPr txBox="1"/>
          <p:nvPr/>
        </p:nvSpPr>
        <p:spPr>
          <a:xfrm>
            <a:off x="9588077" y="7813857"/>
            <a:ext cx="53001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Gang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刘罡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KDD’22,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KDD’23	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GNN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Material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Science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E97DB2-F228-B669-77F4-2BDEAD26777C}"/>
              </a:ext>
            </a:extLst>
          </p:cNvPr>
          <p:cNvSpPr txBox="1"/>
          <p:nvPr/>
        </p:nvSpPr>
        <p:spPr>
          <a:xfrm>
            <a:off x="11323499" y="7804965"/>
            <a:ext cx="152958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Eric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Inae</a:t>
            </a:r>
            <a:endParaRPr lang="en-US" altLang="zh-CN" sz="2500" b="1" dirty="0">
              <a:latin typeface="Helvetica Neue"/>
              <a:cs typeface="Helvetica Neue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8F7C2C-8812-9C1F-30BD-A43F583B5140}"/>
              </a:ext>
            </a:extLst>
          </p:cNvPr>
          <p:cNvSpPr txBox="1"/>
          <p:nvPr/>
        </p:nvSpPr>
        <p:spPr>
          <a:xfrm>
            <a:off x="12983998" y="7804965"/>
            <a:ext cx="20553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Zheyuan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刘哲源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381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Source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Heterogeneity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Unified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approach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various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NLP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Transforming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bases,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etc.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passages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augmentation.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Will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methodology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open-domain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question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answering?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9A89CC-C2CA-4C63-5D53-9216E8560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25290"/>
              </p:ext>
            </p:extLst>
          </p:nvPr>
        </p:nvGraphicFramePr>
        <p:xfrm>
          <a:off x="7104587" y="5588323"/>
          <a:ext cx="2493226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93226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FBS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Schedules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5672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089720-B19C-D71B-EFB3-5BA3A4C06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57625"/>
              </p:ext>
            </p:extLst>
          </p:nvPr>
        </p:nvGraphicFramePr>
        <p:xfrm>
          <a:off x="3510193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33885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Wikipedia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3221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E2AF644-DA5A-C698-D0C5-124C63452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86836"/>
              </p:ext>
            </p:extLst>
          </p:nvPr>
        </p:nvGraphicFramePr>
        <p:xfrm>
          <a:off x="5319952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USAToday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995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E5C181F-B2E3-B2A4-FDB3-5195BC788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650355"/>
              </p:ext>
            </p:extLst>
          </p:nvPr>
        </p:nvGraphicFramePr>
        <p:xfrm>
          <a:off x="9577120" y="5588323"/>
          <a:ext cx="1337911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37911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Twitter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37653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0EF93DE-3B51-FB51-B17A-74289D3A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50686"/>
              </p:ext>
            </p:extLst>
          </p:nvPr>
        </p:nvGraphicFramePr>
        <p:xfrm>
          <a:off x="11151517" y="5588323"/>
          <a:ext cx="1337910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7910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Output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N/A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4031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AD8F7E-FF79-88F2-4540-65B14B1935C2}"/>
              </a:ext>
            </a:extLst>
          </p:cNvPr>
          <p:cNvSpPr txBox="1"/>
          <p:nvPr/>
        </p:nvSpPr>
        <p:spPr>
          <a:xfrm>
            <a:off x="3009041" y="4892712"/>
            <a:ext cx="990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endParaRPr lang="en-US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583DCB-0E42-E21D-E3D3-045AE9402A5E}"/>
              </a:ext>
            </a:extLst>
          </p:cNvPr>
          <p:cNvSpPr/>
          <p:nvPr/>
        </p:nvSpPr>
        <p:spPr>
          <a:xfrm>
            <a:off x="7473840" y="4192123"/>
            <a:ext cx="8584935" cy="228649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DE5B459-556A-458E-DC4E-003E93A37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2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igali City, Rwanda (1907-- ) •">
            <a:extLst>
              <a:ext uri="{FF2B5EF4-FFF2-40B4-BE49-F238E27FC236}">
                <a16:creationId xmlns:a16="http://schemas.microsoft.com/office/drawing/2014/main" id="{EB1C010D-0700-8D5D-C3B1-A918D95E9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46341"/>
            <a:ext cx="16276320" cy="56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827" y="3959939"/>
            <a:ext cx="15737234" cy="1095433"/>
          </a:xfrm>
        </p:spPr>
        <p:txBody>
          <a:bodyPr/>
          <a:lstStyle/>
          <a:p>
            <a:r>
              <a:rPr lang="en-US" sz="5400" dirty="0"/>
              <a:t>Generate rather than Retrieve: Large Language Models are Strong Context Generators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2023 International Conference on Learning Representations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Dan </a:t>
            </a:r>
            <a:r>
              <a:rPr lang="en-US" sz="3200" dirty="0" err="1">
                <a:solidFill>
                  <a:schemeClr val="tx1"/>
                </a:solidFill>
              </a:rPr>
              <a:t>Iter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Yichong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Mingxuan</a:t>
            </a:r>
            <a:r>
              <a:rPr lang="en-US" sz="3200" dirty="0">
                <a:solidFill>
                  <a:schemeClr val="tx1"/>
                </a:solidFill>
              </a:rPr>
              <a:t> Ju, Soumya Sanyal,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Michael Zeng,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6D62A-8EA5-0A63-24EE-9CDDC54E82CA}"/>
              </a:ext>
            </a:extLst>
          </p:cNvPr>
          <p:cNvSpPr txBox="1"/>
          <p:nvPr/>
        </p:nvSpPr>
        <p:spPr>
          <a:xfrm>
            <a:off x="13671031" y="0"/>
            <a:ext cx="2588708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Kigali Rwanda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487159-00D4-DF5D-B157-2C03FF710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EF601-F8BD-C0AE-B476-A9AE5AAB7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4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Open-Book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Open-Domain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903697-42FA-CD7E-9B1A-D0D9C2D6E12D}"/>
              </a:ext>
            </a:extLst>
          </p:cNvPr>
          <p:cNvGrpSpPr/>
          <p:nvPr/>
        </p:nvGrpSpPr>
        <p:grpSpPr>
          <a:xfrm>
            <a:off x="949289" y="2787244"/>
            <a:ext cx="6545191" cy="4592215"/>
            <a:chOff x="267565" y="2316675"/>
            <a:chExt cx="6545191" cy="45922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901B90-2183-0D14-4742-0583343747C7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0D0A0C9-6E59-AFFA-911F-D1D153938A55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D0615A-CC3C-6F10-7500-6C05D7BC62A9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5E1480-E9FE-6041-B435-636A507FECF2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46DF2B6-58B0-D298-65B7-32D65B3BB6E9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C8A643A-F9DC-3B6D-B5EE-386F24FC5C65}"/>
                </a:ext>
              </a:extLst>
            </p:cNvPr>
            <p:cNvCxnSpPr>
              <a:cxnSpLocks/>
              <a:stCxn id="25" idx="0"/>
              <a:endCxn id="27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64905D-62FF-FBA8-CF0F-61B5C4F32B14}"/>
                </a:ext>
              </a:extLst>
            </p:cNvPr>
            <p:cNvCxnSpPr>
              <a:cxnSpLocks/>
              <a:stCxn id="24" idx="2"/>
              <a:endCxn id="4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A594664-2C87-AE39-B979-8E5D63CE4BA7}"/>
                </a:ext>
              </a:extLst>
            </p:cNvPr>
            <p:cNvCxnSpPr>
              <a:cxnSpLocks/>
              <a:stCxn id="27" idx="0"/>
              <a:endCxn id="24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9321970-8BC4-0172-FDB1-0901571B8A2D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75C2A1-2377-7024-FAC9-DB480FCEBFF8}"/>
                </a:ext>
              </a:extLst>
            </p:cNvPr>
            <p:cNvCxnSpPr>
              <a:cxnSpLocks/>
              <a:stCxn id="50" idx="2"/>
              <a:endCxn id="33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0969DEA1-51A9-5D84-A59E-7DDF94F3726C}"/>
                </a:ext>
              </a:extLst>
            </p:cNvPr>
            <p:cNvCxnSpPr>
              <a:cxnSpLocks/>
              <a:stCxn id="25" idx="2"/>
              <a:endCxn id="33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7C4EF74F-2853-E662-E205-80A78DCEA758}"/>
                </a:ext>
              </a:extLst>
            </p:cNvPr>
            <p:cNvCxnSpPr>
              <a:cxnSpLocks/>
              <a:stCxn id="33" idx="3"/>
              <a:endCxn id="26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1610DDE-47B3-7DE9-5820-E4C6AC6A3935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7D1D28-3E7F-1C92-E501-EC570D3C795C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Retrieved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264842-47BA-A995-AB4A-38217EC21BE8}"/>
              </a:ext>
            </a:extLst>
          </p:cNvPr>
          <p:cNvGrpSpPr/>
          <p:nvPr/>
        </p:nvGrpSpPr>
        <p:grpSpPr>
          <a:xfrm>
            <a:off x="8731177" y="2955355"/>
            <a:ext cx="6545191" cy="4418960"/>
            <a:chOff x="8904470" y="2207465"/>
            <a:chExt cx="6545191" cy="44189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0B510B-8E75-90E2-63A7-CC962E95AF4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8C7D88D-7854-91E9-4939-DFA1766A7D28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2994C3-BEF6-CAAE-C748-65FCDADF8E6C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690C3BB-43D1-4D2B-BD85-911DA4B549C6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04E33507-AB21-1E17-03CF-2121E0507A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9459BC-0C55-C841-7B20-CE6365460FA3}"/>
                </a:ext>
              </a:extLst>
            </p:cNvPr>
            <p:cNvCxnSpPr>
              <a:cxnSpLocks/>
              <a:stCxn id="70" idx="2"/>
              <a:endCxn id="78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2101CDEF-1DFC-CE88-26CE-6196C41D3259}"/>
                </a:ext>
              </a:extLst>
            </p:cNvPr>
            <p:cNvCxnSpPr>
              <a:cxnSpLocks/>
              <a:stCxn id="72" idx="2"/>
              <a:endCxn id="78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E61CC4E2-F8AB-4303-FDAD-60C7E1BCF02D}"/>
                </a:ext>
              </a:extLst>
            </p:cNvPr>
            <p:cNvCxnSpPr>
              <a:cxnSpLocks/>
              <a:stCxn id="78" idx="3"/>
              <a:endCxn id="73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5F034C5-FF88-DC51-241E-A36F3615DBAA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CFF8FD4-586B-5C69-BC14-5211D0896F8F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861763FA-09D5-AD32-3ECD-927E7A9B886D}"/>
                </a:ext>
              </a:extLst>
            </p:cNvPr>
            <p:cNvCxnSpPr>
              <a:cxnSpLocks/>
              <a:stCxn id="72" idx="0"/>
              <a:endCxn id="74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523C0F7A-67A9-9149-5CA0-60516DA9A25A}"/>
                </a:ext>
              </a:extLst>
            </p:cNvPr>
            <p:cNvCxnSpPr>
              <a:cxnSpLocks/>
              <a:stCxn id="74" idx="3"/>
              <a:endCxn id="83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7988D-6E04-A449-89F5-0B33C177C8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Retrieved Passages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dirty="0"/>
              <a:t>Generated Passages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FE57B1-0A2C-C7AA-F2B2-75D0AA165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13087"/>
              </p:ext>
            </p:extLst>
          </p:nvPr>
        </p:nvGraphicFramePr>
        <p:xfrm>
          <a:off x="8435350" y="1614311"/>
          <a:ext cx="7623342" cy="68706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3342">
                  <a:extLst>
                    <a:ext uri="{9D8B030D-6E8A-4147-A177-3AD203B41FA5}">
                      <a16:colId xmlns:a16="http://schemas.microsoft.com/office/drawing/2014/main" val="3289267398"/>
                    </a:ext>
                  </a:extLst>
                </a:gridCol>
              </a:tblGrid>
              <a:tr h="717921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understands every word in Question to create Passages.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GPT-3: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Highly expressive with Cross-attention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34973"/>
                  </a:ext>
                </a:extLst>
              </a:tr>
              <a:tr h="1902454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Have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abilities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at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certain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level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from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large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corpus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Demonstrated a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few types of reasoning abilities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36643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Efficiency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Just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“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look up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”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world knowledge stored in the model parameters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748388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IF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DOMAIN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MATCHED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API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AVAILABLE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The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information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needed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target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(e.g.,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QA)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was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collected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when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GPT-3.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6674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7592767"/>
                  </p:ext>
                </p:extLst>
              </p:nvPr>
            </p:nvGraphicFramePr>
            <p:xfrm>
              <a:off x="721187" y="1614311"/>
              <a:ext cx="7060447" cy="677925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u="none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Passages were written for Wiki users, not for the Question.</a:t>
                          </a:r>
                        </a:p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Retrievers</a:t>
                          </a:r>
                          <a:r>
                            <a:rPr lang="en-US" sz="2800" b="0" baseline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simi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: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Independent representations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Shallow interactions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The </a:t>
                          </a:r>
                          <a:r>
                            <a:rPr lang="en-US" altLang="zh-CN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golden</a:t>
                          </a: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passages might not be relevant enough. Retriever missed them.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8594082"/>
                      </a:ext>
                    </a:extLst>
                  </a:tr>
                  <a:tr h="93195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7592767"/>
                  </p:ext>
                </p:extLst>
              </p:nvPr>
            </p:nvGraphicFramePr>
            <p:xfrm>
              <a:off x="721187" y="1614311"/>
              <a:ext cx="7060447" cy="677925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2225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39" t="-3429" r="-1257" b="-212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The </a:t>
                          </a:r>
                          <a:r>
                            <a:rPr lang="en-US" altLang="zh-CN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golden</a:t>
                          </a: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passages might not be relevant enough. Retriever missed them.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8594082"/>
                      </a:ext>
                    </a:extLst>
                  </a:tr>
                  <a:tr h="2651760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2" descr="Red and green check mark icons Royalty Free Vector Image">
            <a:extLst>
              <a:ext uri="{FF2B5EF4-FFF2-40B4-BE49-F238E27FC236}">
                <a16:creationId xmlns:a16="http://schemas.microsoft.com/office/drawing/2014/main" id="{BE271BAE-D5D6-C7A7-0317-36979FB32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97308" y="1671545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d and green check mark icons Royalty Free Vector Image">
            <a:extLst>
              <a:ext uri="{FF2B5EF4-FFF2-40B4-BE49-F238E27FC236}">
                <a16:creationId xmlns:a16="http://schemas.microsoft.com/office/drawing/2014/main" id="{D15BBAAF-F836-C36A-2883-40D7C1119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932426" y="1671545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d and green check mark icons Royalty Free Vector Image">
            <a:extLst>
              <a:ext uri="{FF2B5EF4-FFF2-40B4-BE49-F238E27FC236}">
                <a16:creationId xmlns:a16="http://schemas.microsoft.com/office/drawing/2014/main" id="{1CA6A911-A434-18D2-CFD4-C7DF450C3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932426" y="3921686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d and green check mark icons Royalty Free Vector Image">
            <a:extLst>
              <a:ext uri="{FF2B5EF4-FFF2-40B4-BE49-F238E27FC236}">
                <a16:creationId xmlns:a16="http://schemas.microsoft.com/office/drawing/2014/main" id="{17F0C16D-6001-D6E3-356C-B3B0B8B75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932426" y="5806702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d and green check mark icons Royalty Free Vector Image">
            <a:extLst>
              <a:ext uri="{FF2B5EF4-FFF2-40B4-BE49-F238E27FC236}">
                <a16:creationId xmlns:a16="http://schemas.microsoft.com/office/drawing/2014/main" id="{6FC814FD-6D07-F15F-6B1D-54D19D59F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276110" y="3964922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d and green check mark icons Royalty Free Vector Image">
            <a:extLst>
              <a:ext uri="{FF2B5EF4-FFF2-40B4-BE49-F238E27FC236}">
                <a16:creationId xmlns:a16="http://schemas.microsoft.com/office/drawing/2014/main" id="{AA257196-B218-49E3-58EA-62818223F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276110" y="4867095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d and green check mark icons Royalty Free Vector Image">
            <a:extLst>
              <a:ext uri="{FF2B5EF4-FFF2-40B4-BE49-F238E27FC236}">
                <a16:creationId xmlns:a16="http://schemas.microsoft.com/office/drawing/2014/main" id="{854907CD-30E2-5BF6-4150-FD7CE2141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276110" y="5806702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68BA8F-DE4C-3096-F9AC-9227AFDDFE99}"/>
              </a:ext>
            </a:extLst>
          </p:cNvPr>
          <p:cNvCxnSpPr/>
          <p:nvPr/>
        </p:nvCxnSpPr>
        <p:spPr>
          <a:xfrm>
            <a:off x="7767275" y="3849970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B31421-FD62-2B9D-47A6-B06A67EB43D0}"/>
              </a:ext>
            </a:extLst>
          </p:cNvPr>
          <p:cNvCxnSpPr/>
          <p:nvPr/>
        </p:nvCxnSpPr>
        <p:spPr>
          <a:xfrm>
            <a:off x="7753620" y="5717057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DBF33D-CADE-704E-E934-1634D4E7DCBF}"/>
              </a:ext>
            </a:extLst>
          </p:cNvPr>
          <p:cNvSpPr txBox="1"/>
          <p:nvPr/>
        </p:nvSpPr>
        <p:spPr>
          <a:xfrm>
            <a:off x="7950330" y="7093517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 Neue"/>
                <a:cs typeface="Helvetica Neue"/>
              </a:rPr>
              <a:t>!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2C806-6B4B-567D-F4F7-D7978B3C0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5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Why</a:t>
            </a:r>
            <a:r>
              <a:rPr lang="zh-CN" altLang="en-US" sz="4400" dirty="0"/>
              <a:t> </a:t>
            </a:r>
            <a:r>
              <a:rPr lang="en-US" altLang="zh-CN" sz="4400" dirty="0"/>
              <a:t>not</a:t>
            </a:r>
            <a:r>
              <a:rPr lang="zh-CN" altLang="en-US" sz="4400" dirty="0"/>
              <a:t> </a:t>
            </a:r>
            <a:r>
              <a:rPr lang="en-US" altLang="zh-CN" sz="4400" dirty="0"/>
              <a:t>use</a:t>
            </a:r>
            <a:r>
              <a:rPr lang="zh-CN" altLang="en-US" sz="4400" dirty="0"/>
              <a:t> </a:t>
            </a:r>
            <a:r>
              <a:rPr lang="en-US" altLang="zh-CN" sz="4400" dirty="0"/>
              <a:t>GPT-3</a:t>
            </a:r>
            <a:r>
              <a:rPr lang="zh-CN" altLang="en-US" sz="4400" dirty="0"/>
              <a:t> </a:t>
            </a:r>
            <a:r>
              <a:rPr lang="en-US" altLang="zh-CN" sz="4400" dirty="0"/>
              <a:t>to</a:t>
            </a:r>
            <a:r>
              <a:rPr lang="zh-CN" altLang="en-US" sz="4400" dirty="0"/>
              <a:t> </a:t>
            </a:r>
            <a:r>
              <a:rPr lang="en-US" altLang="zh-CN" sz="4400" dirty="0"/>
              <a:t>directly</a:t>
            </a:r>
            <a:r>
              <a:rPr lang="zh-CN" altLang="en-US" sz="4400" dirty="0"/>
              <a:t> </a:t>
            </a:r>
            <a:r>
              <a:rPr lang="en-US" altLang="zh-CN" sz="4400" dirty="0"/>
              <a:t>generate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answer?</a:t>
            </a:r>
            <a:r>
              <a:rPr lang="zh-CN" altLang="en-US" sz="4400" dirty="0"/>
              <a:t> 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39D4B-5780-0269-91D9-DD5A1653FE4A}"/>
              </a:ext>
            </a:extLst>
          </p:cNvPr>
          <p:cNvSpPr txBox="1"/>
          <p:nvPr/>
        </p:nvSpPr>
        <p:spPr>
          <a:xfrm>
            <a:off x="515617" y="7200862"/>
            <a:ext cx="15224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GPT-3 is not a reader specialist. Fusion-in-Decoder (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is the state-of-the-art Reader. Supervised Learning (with 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performs much better than Zero-Shot.</a:t>
            </a:r>
          </a:p>
          <a:p>
            <a:endParaRPr lang="en-US" altLang="zh-CN" sz="2400" dirty="0">
              <a:latin typeface="Helvetica Neue"/>
              <a:cs typeface="Helvetica Neue"/>
            </a:endParaRPr>
          </a:p>
          <a:p>
            <a:r>
              <a:rPr lang="en-US" altLang="zh-CN" sz="2000" i="1" dirty="0" err="1">
                <a:latin typeface="Helvetica Neue"/>
                <a:cs typeface="Helvetica Neue"/>
              </a:rPr>
              <a:t>Izacard</a:t>
            </a:r>
            <a:r>
              <a:rPr lang="en-US" altLang="zh-CN" sz="2000" i="1" dirty="0">
                <a:latin typeface="Helvetica Neue"/>
                <a:cs typeface="Helvetica Neue"/>
              </a:rPr>
              <a:t> and Grave. Leveraging Passage Retrieval with Generative Models for Open Domain Question Answering. EACL 2021.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BC4CF3-D20D-8535-98EF-45CF2364C7CB}"/>
              </a:ext>
            </a:extLst>
          </p:cNvPr>
          <p:cNvGrpSpPr/>
          <p:nvPr/>
        </p:nvGrpSpPr>
        <p:grpSpPr>
          <a:xfrm>
            <a:off x="325718" y="1896012"/>
            <a:ext cx="5736693" cy="5047136"/>
            <a:chOff x="112684" y="1577340"/>
            <a:chExt cx="5736693" cy="504713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4071964-0ABC-5DD1-135B-72F7861D112E}"/>
                </a:ext>
              </a:extLst>
            </p:cNvPr>
            <p:cNvSpPr/>
            <p:nvPr/>
          </p:nvSpPr>
          <p:spPr>
            <a:xfrm>
              <a:off x="2097850" y="3656678"/>
              <a:ext cx="1816331" cy="178285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4896C0-1139-4F40-03FA-CF9EABF70A2D}"/>
                </a:ext>
              </a:extLst>
            </p:cNvPr>
            <p:cNvSpPr txBox="1"/>
            <p:nvPr/>
          </p:nvSpPr>
          <p:spPr>
            <a:xfrm>
              <a:off x="162653" y="1577340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3EEFA-B0CE-037B-96F8-93F37B8FC3FC}"/>
                </a:ext>
              </a:extLst>
            </p:cNvPr>
            <p:cNvSpPr txBox="1"/>
            <p:nvPr/>
          </p:nvSpPr>
          <p:spPr>
            <a:xfrm>
              <a:off x="1713547" y="6162811"/>
              <a:ext cx="25849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Albert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Einstein.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9A34056-00BE-6784-EB30-CC864BC157AB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3006015" y="2039005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4C3BBD-A23E-09FC-C573-F680246B4ED1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3006015" y="5439536"/>
              <a:ext cx="1" cy="72327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DBD3E331-707E-9213-0F76-550E6696DD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" t="17250" r="53138" b="26920"/>
            <a:stretch/>
          </p:blipFill>
          <p:spPr bwMode="auto">
            <a:xfrm>
              <a:off x="4195295" y="6211080"/>
              <a:ext cx="366276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7917A-F276-8F2D-5E25-E33AB6D1D266}"/>
                </a:ext>
              </a:extLst>
            </p:cNvPr>
            <p:cNvSpPr txBox="1"/>
            <p:nvPr/>
          </p:nvSpPr>
          <p:spPr>
            <a:xfrm>
              <a:off x="112684" y="2340933"/>
              <a:ext cx="279788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09E653-6089-35E8-C3BB-A9AC8BA7ECAC}"/>
              </a:ext>
            </a:extLst>
          </p:cNvPr>
          <p:cNvGrpSpPr/>
          <p:nvPr/>
        </p:nvGrpSpPr>
        <p:grpSpPr>
          <a:xfrm>
            <a:off x="4964330" y="1896012"/>
            <a:ext cx="11291670" cy="5051737"/>
            <a:chOff x="4964330" y="1770509"/>
            <a:chExt cx="11291670" cy="505173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6A64DD0-0D59-62A2-EAC7-565E609FBD6E}"/>
                </a:ext>
              </a:extLst>
            </p:cNvPr>
            <p:cNvSpPr/>
            <p:nvPr/>
          </p:nvSpPr>
          <p:spPr>
            <a:xfrm>
              <a:off x="8803328" y="3849847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267471-55F9-0B08-8D91-5FE688A57641}"/>
                </a:ext>
              </a:extLst>
            </p:cNvPr>
            <p:cNvSpPr txBox="1"/>
            <p:nvPr/>
          </p:nvSpPr>
          <p:spPr>
            <a:xfrm>
              <a:off x="6868131" y="1770509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4085D8-DAFD-8494-EEE7-B71E64DCFFBF}"/>
                </a:ext>
              </a:extLst>
            </p:cNvPr>
            <p:cNvSpPr txBox="1"/>
            <p:nvPr/>
          </p:nvSpPr>
          <p:spPr>
            <a:xfrm>
              <a:off x="7851659" y="6360581"/>
              <a:ext cx="37476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D0E2C53-09BE-9646-DA1D-273F55B91660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>
              <a:off x="9711493" y="2232174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92B1DF-6DC9-AB42-0EA5-8EBCB9311351}"/>
                </a:ext>
              </a:extLst>
            </p:cNvPr>
            <p:cNvSpPr txBox="1"/>
            <p:nvPr/>
          </p:nvSpPr>
          <p:spPr>
            <a:xfrm>
              <a:off x="11419931" y="3357337"/>
              <a:ext cx="4836069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The first Nobel Prize in Physics was awarded in 1901 to 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 in recognition of the extraordinary services he has rendered by the discovery of the remarkable rays subsequently named after him</a:t>
              </a:r>
              <a:endParaRPr lang="en-US" sz="2400" dirty="0">
                <a:highlight>
                  <a:srgbClr val="EAEAEA"/>
                </a:highlight>
                <a:latin typeface="Colfax" panose="020B0304000000010002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F61530-9369-095B-9AA5-F3972DA22EA0}"/>
                </a:ext>
              </a:extLst>
            </p:cNvPr>
            <p:cNvSpPr txBox="1"/>
            <p:nvPr/>
          </p:nvSpPr>
          <p:spPr>
            <a:xfrm>
              <a:off x="4964330" y="2336887"/>
              <a:ext cx="460985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Generate a background document to answer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the given question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B7867B9-264F-AEA2-42FE-E13F8D01F223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0619659" y="4256038"/>
              <a:ext cx="800272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AF39A26-0342-4AE7-0233-7CE3CCF9578A}"/>
                </a:ext>
              </a:extLst>
            </p:cNvPr>
            <p:cNvSpPr/>
            <p:nvPr/>
          </p:nvSpPr>
          <p:spPr>
            <a:xfrm>
              <a:off x="8803327" y="5132848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0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9C64E20-2719-18D5-DEE4-79965267EE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9658" y="5539038"/>
              <a:ext cx="800273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2758FB9-142C-31D7-CC20-C1AF30FE9D7D}"/>
                </a:ext>
              </a:extLst>
            </p:cNvPr>
            <p:cNvCxnSpPr>
              <a:cxnSpLocks/>
              <a:stCxn id="39" idx="2"/>
              <a:endCxn id="14" idx="0"/>
            </p:cNvCxnSpPr>
            <p:nvPr/>
          </p:nvCxnSpPr>
          <p:spPr>
            <a:xfrm>
              <a:off x="9711493" y="5945229"/>
              <a:ext cx="13970" cy="41535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1F04D0F4-25BA-7D95-EE20-ED63F7795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4" t="17250" r="4534" b="26920"/>
            <a:stretch/>
          </p:blipFill>
          <p:spPr bwMode="auto">
            <a:xfrm>
              <a:off x="11599267" y="6390566"/>
              <a:ext cx="400678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2565AD-291E-74C3-75B5-A8A6FB844332}"/>
                </a:ext>
              </a:extLst>
            </p:cNvPr>
            <p:cNvSpPr txBox="1"/>
            <p:nvPr/>
          </p:nvSpPr>
          <p:spPr>
            <a:xfrm>
              <a:off x="5951230" y="4889098"/>
              <a:ext cx="266091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 [Q]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Passage: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[P]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 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9217AE7-BB26-D2C2-94DD-CB626482028C}"/>
              </a:ext>
            </a:extLst>
          </p:cNvPr>
          <p:cNvSpPr/>
          <p:nvPr/>
        </p:nvSpPr>
        <p:spPr>
          <a:xfrm>
            <a:off x="325718" y="1714127"/>
            <a:ext cx="10808447" cy="54550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EF42699-EE1B-252B-7E5F-54980B945685}"/>
              </a:ext>
            </a:extLst>
          </p:cNvPr>
          <p:cNvSpPr/>
          <p:nvPr/>
        </p:nvSpPr>
        <p:spPr>
          <a:xfrm>
            <a:off x="325718" y="3940025"/>
            <a:ext cx="10718800" cy="2343267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0DFA37-5910-3A03-016E-F798929CB2E9}"/>
              </a:ext>
            </a:extLst>
          </p:cNvPr>
          <p:cNvSpPr txBox="1"/>
          <p:nvPr/>
        </p:nvSpPr>
        <p:spPr>
          <a:xfrm>
            <a:off x="248308" y="4608048"/>
            <a:ext cx="725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4ADF946-F54D-6A4C-7684-8DF8E957E7E4}"/>
              </a:ext>
            </a:extLst>
          </p:cNvPr>
          <p:cNvSpPr txBox="1"/>
          <p:nvPr/>
        </p:nvSpPr>
        <p:spPr>
          <a:xfrm>
            <a:off x="325718" y="3304540"/>
            <a:ext cx="107188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lvetica Neue"/>
                <a:cs typeface="Helvetica Neue"/>
              </a:rPr>
              <a:t>Zero-Shot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Open-Domain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3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D1B99D03-1280-5577-A3C3-3BBA5D9FC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657853"/>
              </p:ext>
            </p:extLst>
          </p:nvPr>
        </p:nvGraphicFramePr>
        <p:xfrm>
          <a:off x="943915" y="4003545"/>
          <a:ext cx="9966770" cy="2085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661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771724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27048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1712897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Ours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20F07-BDF4-C649-E539-273B4160CC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7" grpId="0" animBg="1"/>
      <p:bldP spid="63" grpId="0" animBg="1"/>
      <p:bldP spid="64" grpId="0"/>
      <p:bldP spid="6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“Many</a:t>
            </a:r>
            <a:r>
              <a:rPr lang="zh-CN" altLang="en-US" dirty="0"/>
              <a:t> </a:t>
            </a:r>
            <a:r>
              <a:rPr lang="en-US" altLang="zh-CN" dirty="0"/>
              <a:t>shots”: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specialists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GenRead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E505333A-18A3-F864-A1F7-F1412B09C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4396"/>
              </p:ext>
            </p:extLst>
          </p:nvPr>
        </p:nvGraphicFramePr>
        <p:xfrm>
          <a:off x="5701558" y="2262777"/>
          <a:ext cx="6078070" cy="6827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0869">
                  <a:extLst>
                    <a:ext uri="{9D8B030D-6E8A-4147-A177-3AD203B41FA5}">
                      <a16:colId xmlns:a16="http://schemas.microsoft.com/office/drawing/2014/main" val="1854824674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625944183"/>
                    </a:ext>
                  </a:extLst>
                </a:gridCol>
                <a:gridCol w="2061884">
                  <a:extLst>
                    <a:ext uri="{9D8B030D-6E8A-4147-A177-3AD203B41FA5}">
                      <a16:colId xmlns:a16="http://schemas.microsoft.com/office/drawing/2014/main" val="622788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NaturalQ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5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087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56.2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54.0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74.3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32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72.6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6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54.5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45.6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71.6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23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570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50.8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50.1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66.3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8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53.6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45.0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94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46.5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42.8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1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6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37.5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86.1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786712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75E2F7D-F94B-2173-0419-63EF52E76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90540"/>
              </p:ext>
            </p:extLst>
          </p:nvPr>
        </p:nvGraphicFramePr>
        <p:xfrm>
          <a:off x="1255061" y="5496346"/>
          <a:ext cx="4307073" cy="2072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Retriever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Google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API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BM25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6099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D247EF1-6C2E-5E61-47CF-442AD2DBB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286031"/>
              </p:ext>
            </p:extLst>
          </p:nvPr>
        </p:nvGraphicFramePr>
        <p:xfrm>
          <a:off x="1255062" y="3881665"/>
          <a:ext cx="430707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Codex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AA24769A-AE15-5979-AE67-659449B85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7271"/>
              </p:ext>
            </p:extLst>
          </p:nvPr>
        </p:nvGraphicFramePr>
        <p:xfrm>
          <a:off x="1255061" y="7626446"/>
          <a:ext cx="4307073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256032">
                <a:tc gridSpan="2"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</a:p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2-L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(one-shot)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altLang="zh-CN" dirty="0"/>
                        <a:t>GPT-3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4C35DE3-501C-ABB8-8410-B81F373EC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263672"/>
              </p:ext>
            </p:extLst>
          </p:nvPr>
        </p:nvGraphicFramePr>
        <p:xfrm>
          <a:off x="1255062" y="2782730"/>
          <a:ext cx="4307073" cy="1036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963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6743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14914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Merged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+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DC2AFF1-0E3B-3836-CB7B-22300C442963}"/>
              </a:ext>
            </a:extLst>
          </p:cNvPr>
          <p:cNvSpPr txBox="1"/>
          <p:nvPr/>
        </p:nvSpPr>
        <p:spPr>
          <a:xfrm>
            <a:off x="-143433" y="329014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🏆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613636-DF18-6F22-4E7E-025B3A28AC9B}"/>
              </a:ext>
            </a:extLst>
          </p:cNvPr>
          <p:cNvSpPr/>
          <p:nvPr/>
        </p:nvSpPr>
        <p:spPr>
          <a:xfrm>
            <a:off x="-143433" y="5914760"/>
            <a:ext cx="15918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State-of-the-art: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CC4082-CE91-2A72-E776-B3BA11F29CE8}"/>
              </a:ext>
            </a:extLst>
          </p:cNvPr>
          <p:cNvSpPr/>
          <p:nvPr/>
        </p:nvSpPr>
        <p:spPr>
          <a:xfrm>
            <a:off x="46035" y="4959843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/>
              <p:nvPr/>
            </p:nvSpPr>
            <p:spPr>
              <a:xfrm>
                <a:off x="11919051" y="5935336"/>
                <a:ext cx="3811300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Supervision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Zero-shot</a:t>
                </a:r>
                <a:endParaRPr lang="en-US" sz="2500" dirty="0">
                  <a:solidFill>
                    <a:srgbClr val="0070C0"/>
                  </a:solidFill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9051" y="5935336"/>
                <a:ext cx="3811300" cy="573427"/>
              </a:xfrm>
              <a:prstGeom prst="rect">
                <a:avLst/>
              </a:prstGeom>
              <a:blipFill>
                <a:blip r:embed="rId2"/>
                <a:stretch>
                  <a:fillRect l="-2658" r="-1661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D3287431-6AE9-FE4F-51E1-A01CB346FE78}"/>
              </a:ext>
            </a:extLst>
          </p:cNvPr>
          <p:cNvSpPr txBox="1"/>
          <p:nvPr/>
        </p:nvSpPr>
        <p:spPr>
          <a:xfrm>
            <a:off x="11919051" y="4459578"/>
            <a:ext cx="37994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LLMs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for</a:t>
            </a:r>
          </a:p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augmentation</a:t>
            </a:r>
            <a:endParaRPr lang="en-US" sz="25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4A6F75-F4FB-60AB-E657-C72E23F24996}"/>
              </a:ext>
            </a:extLst>
          </p:cNvPr>
          <p:cNvSpPr txBox="1"/>
          <p:nvPr/>
        </p:nvSpPr>
        <p:spPr>
          <a:xfrm>
            <a:off x="11919051" y="3341996"/>
            <a:ext cx="44230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Passages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complementarity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endParaRPr lang="en-US" sz="2500" b="1" dirty="0">
              <a:solidFill>
                <a:schemeClr val="accent4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2EA1B9-157F-47FA-0CFF-1BA8E76E3CCA}"/>
              </a:ext>
            </a:extLst>
          </p:cNvPr>
          <p:cNvSpPr/>
          <p:nvPr/>
        </p:nvSpPr>
        <p:spPr>
          <a:xfrm>
            <a:off x="76813" y="3372686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D977C-3DCD-D2E9-CA6F-1718F0089F9B}"/>
              </a:ext>
            </a:extLst>
          </p:cNvPr>
          <p:cNvSpPr/>
          <p:nvPr/>
        </p:nvSpPr>
        <p:spPr>
          <a:xfrm>
            <a:off x="46035" y="4436472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C11B4-2D2F-852B-56FF-6ACC64742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134FC-6596-D901-1DAA-604FF374681F}"/>
              </a:ext>
            </a:extLst>
          </p:cNvPr>
          <p:cNvSpPr txBox="1"/>
          <p:nvPr/>
        </p:nvSpPr>
        <p:spPr>
          <a:xfrm>
            <a:off x="11780394" y="8616410"/>
            <a:ext cx="3335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(released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5/10/2023)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14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Adapted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202" y="2432842"/>
            <a:ext cx="14771147" cy="5504516"/>
          </a:xfrm>
        </p:spPr>
        <p:txBody>
          <a:bodyPr/>
          <a:lstStyle/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More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find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paper/code: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fact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checking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b="1" dirty="0"/>
              <a:t>dialogue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system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etc.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method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diversifying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generated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passages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rgbClr val="C00000"/>
                </a:solidFill>
              </a:rPr>
              <a:t>Limitation: Hallucination!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analysis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LLM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size</a:t>
            </a:r>
            <a:r>
              <a:rPr lang="zh-CN" altLang="en-US" sz="2800" b="1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3EB5E-0F7C-60C1-7C3B-FE32E0DF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468" y="2227728"/>
            <a:ext cx="4711491" cy="30919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2283278-AB54-93DA-9D3B-94357434C407}"/>
              </a:ext>
            </a:extLst>
          </p:cNvPr>
          <p:cNvGrpSpPr>
            <a:grpSpLocks noChangeAspect="1"/>
          </p:cNvGrpSpPr>
          <p:nvPr/>
        </p:nvGrpSpPr>
        <p:grpSpPr>
          <a:xfrm>
            <a:off x="1533070" y="2227728"/>
            <a:ext cx="5486400" cy="3704121"/>
            <a:chOff x="8904470" y="2207465"/>
            <a:chExt cx="6545191" cy="44189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21DE40-23F4-8571-F3E2-B85EC2C255D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FAEB3C-C26B-4163-23D2-70F5329B3BA0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98F77E-EE0E-3046-2D8E-FB309F5E83AD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FC7B97A-3CCA-B9AB-BC26-ECB7253A08D9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DFC28A-483D-28F2-2552-6113293773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29E3C2C-1C7E-8810-24EF-4FF63536FDE5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B4062441-C9FD-D6AC-A94F-1BBF86454FCD}"/>
                </a:ext>
              </a:extLst>
            </p:cNvPr>
            <p:cNvCxnSpPr>
              <a:cxnSpLocks/>
              <a:stCxn id="14" idx="2"/>
              <a:endCxn id="1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49DB8DC-7B34-2D73-C818-E2420525C864}"/>
                </a:ext>
              </a:extLst>
            </p:cNvPr>
            <p:cNvCxnSpPr>
              <a:cxnSpLocks/>
              <a:stCxn id="17" idx="3"/>
              <a:endCxn id="1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2E17D0-CD14-7B00-D431-EC4B7F8C9234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1C5FFE-130A-A252-46E4-79BA07E104D4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knowledge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1E2FFD47-76BF-86B6-6183-248333E65E12}"/>
                </a:ext>
              </a:extLst>
            </p:cNvPr>
            <p:cNvCxnSpPr>
              <a:cxnSpLocks/>
              <a:stCxn id="14" idx="0"/>
              <a:endCxn id="16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0507A304-B970-425E-3F8A-4192ED805FFB}"/>
                </a:ext>
              </a:extLst>
            </p:cNvPr>
            <p:cNvCxnSpPr>
              <a:cxnSpLocks/>
              <a:stCxn id="16" idx="3"/>
              <a:endCxn id="22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FD2B88-184B-186E-D9B6-4AF8480B87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1" name="Picture 10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46420B5F-1740-8C6D-E7A4-E6EFAE315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860" y="1813439"/>
            <a:ext cx="2548542" cy="551712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811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965FBB-393D-86E6-E63B-4593D86688B2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Large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Auto-regressive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Search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Engines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(ACL-Findings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2023)</a:t>
            </a: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2889B-1834-62B5-CCCD-A7C111F5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</a:t>
            </a:r>
            <a:r>
              <a:rPr lang="en-US" altLang="zh-CN" dirty="0"/>
              <a:t>rprising</a:t>
            </a:r>
            <a:r>
              <a:rPr lang="zh-CN" altLang="en-US" dirty="0"/>
              <a:t> </a:t>
            </a:r>
            <a:r>
              <a:rPr lang="en-US" altLang="zh-CN" dirty="0"/>
              <a:t>Zero-Shot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Few-Shot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3BDA4-6466-0C32-F0BB-AB703A7C6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022322"/>
              </p:ext>
            </p:extLst>
          </p:nvPr>
        </p:nvGraphicFramePr>
        <p:xfrm>
          <a:off x="1697066" y="2315197"/>
          <a:ext cx="12861867" cy="3127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668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88554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2210451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(few-shot)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29.0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27.3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60.7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402104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26.4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38818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GenRead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7CB2A146-E313-3EE9-ECB1-895422EBE16F}"/>
              </a:ext>
            </a:extLst>
          </p:cNvPr>
          <p:cNvGrpSpPr>
            <a:grpSpLocks noChangeAspect="1"/>
          </p:cNvGrpSpPr>
          <p:nvPr/>
        </p:nvGrpSpPr>
        <p:grpSpPr>
          <a:xfrm>
            <a:off x="1373216" y="5762107"/>
            <a:ext cx="4063121" cy="2743200"/>
            <a:chOff x="8904470" y="2207465"/>
            <a:chExt cx="6545191" cy="44189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07D4F6-9307-FA92-3AC7-9E77D7FE80D9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C76DE6-1211-6F19-CA8D-F6C06F718794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9E18BD-7198-E234-5088-9AFB958AD202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18AA6B5-6075-68EB-1E2B-36362B09BDA7}"/>
                </a:ext>
              </a:extLst>
            </p:cNvPr>
            <p:cNvSpPr/>
            <p:nvPr/>
          </p:nvSpPr>
          <p:spPr>
            <a:xfrm>
              <a:off x="10333663" y="2207465"/>
              <a:ext cx="1504349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27E5941-0E90-E2C3-0244-F95317DEA412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8920A6-E777-C478-85F6-573C3A8561C6}"/>
                </a:ext>
              </a:extLst>
            </p:cNvPr>
            <p:cNvCxnSpPr>
              <a:cxnSpLocks/>
              <a:stCxn id="23" idx="2"/>
              <a:endCxn id="2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3D538A08-C61B-4365-36D7-78E375CF025D}"/>
                </a:ext>
              </a:extLst>
            </p:cNvPr>
            <p:cNvCxnSpPr>
              <a:cxnSpLocks/>
              <a:stCxn id="24" idx="2"/>
              <a:endCxn id="2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37AF52-E211-5498-6642-C77481CE041C}"/>
                </a:ext>
              </a:extLst>
            </p:cNvPr>
            <p:cNvCxnSpPr>
              <a:cxnSpLocks/>
              <a:stCxn id="27" idx="3"/>
              <a:endCxn id="2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CFC9B6-B69D-208A-A176-140A55362D47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7A0F39-0353-2EFD-9DC1-A6C140DFAC92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E99AFE88-F44C-E95B-897F-662DE435176C}"/>
                </a:ext>
              </a:extLst>
            </p:cNvPr>
            <p:cNvCxnSpPr>
              <a:cxnSpLocks/>
              <a:stCxn id="24" idx="0"/>
              <a:endCxn id="26" idx="1"/>
            </p:cNvCxnSpPr>
            <p:nvPr/>
          </p:nvCxnSpPr>
          <p:spPr>
            <a:xfrm rot="5400000" flipH="1" flipV="1">
              <a:off x="9178759" y="3284603"/>
              <a:ext cx="1819124" cy="49068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0ABB67E-7359-8C4E-A947-771561DF66A6}"/>
                </a:ext>
              </a:extLst>
            </p:cNvPr>
            <p:cNvCxnSpPr>
              <a:cxnSpLocks/>
              <a:stCxn id="26" idx="3"/>
              <a:endCxn id="32" idx="0"/>
            </p:cNvCxnSpPr>
            <p:nvPr/>
          </p:nvCxnSpPr>
          <p:spPr>
            <a:xfrm>
              <a:off x="11838012" y="2620381"/>
              <a:ext cx="306484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B5B7-13C4-6AB6-D644-03162372BE2B}"/>
              </a:ext>
            </a:extLst>
          </p:cNvPr>
          <p:cNvSpPr/>
          <p:nvPr/>
        </p:nvSpPr>
        <p:spPr>
          <a:xfrm>
            <a:off x="6034761" y="7137126"/>
            <a:ext cx="116521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Input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27AA76-FC9D-9926-C406-CD8E3D5B9353}"/>
              </a:ext>
            </a:extLst>
          </p:cNvPr>
          <p:cNvSpPr/>
          <p:nvPr/>
        </p:nvSpPr>
        <p:spPr>
          <a:xfrm>
            <a:off x="9064948" y="7137126"/>
            <a:ext cx="103293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Output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274990-67F5-ED39-5A20-755C23E55B1C}"/>
              </a:ext>
            </a:extLst>
          </p:cNvPr>
          <p:cNvSpPr/>
          <p:nvPr/>
        </p:nvSpPr>
        <p:spPr>
          <a:xfrm>
            <a:off x="6921975" y="5751521"/>
            <a:ext cx="933869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FFFF"/>
                </a:solidFill>
                <a:latin typeface="Helvetica Neue"/>
                <a:cs typeface="Helvetica Neue"/>
              </a:rPr>
              <a:t>GPT-3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5F03895-0560-F454-FA77-50C4BF26F39A}"/>
              </a:ext>
            </a:extLst>
          </p:cNvPr>
          <p:cNvSpPr/>
          <p:nvPr/>
        </p:nvSpPr>
        <p:spPr>
          <a:xfrm>
            <a:off x="7551237" y="7982062"/>
            <a:ext cx="1165214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Helvetica Neue"/>
                <a:cs typeface="Helvetica Neue"/>
              </a:rPr>
              <a:t>GPT-3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AC268A-FF63-1095-095D-7C668250F76B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7855844" y="6007850"/>
            <a:ext cx="344140" cy="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A876E25-5131-6BCF-FCE4-0E1BB9DFD50C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6828621" y="7515776"/>
            <a:ext cx="511363" cy="933869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BC893E8-ACE7-4062-F8A0-A1806060ED88}"/>
              </a:ext>
            </a:extLst>
          </p:cNvPr>
          <p:cNvCxnSpPr>
            <a:cxnSpLocks/>
            <a:stCxn id="42" idx="3"/>
            <a:endCxn id="40" idx="2"/>
          </p:cNvCxnSpPr>
          <p:nvPr/>
        </p:nvCxnSpPr>
        <p:spPr>
          <a:xfrm flipV="1">
            <a:off x="8716451" y="7727028"/>
            <a:ext cx="864964" cy="511363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65EFDF7-D951-B6E8-0A84-1222BA324133}"/>
              </a:ext>
            </a:extLst>
          </p:cNvPr>
          <p:cNvCxnSpPr>
            <a:cxnSpLocks/>
            <a:stCxn id="39" idx="0"/>
            <a:endCxn id="41" idx="1"/>
          </p:cNvCxnSpPr>
          <p:nvPr/>
        </p:nvCxnSpPr>
        <p:spPr>
          <a:xfrm rot="5400000" flipH="1" flipV="1">
            <a:off x="6205034" y="6420186"/>
            <a:ext cx="1129275" cy="304607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E8D19D2-013F-29B3-B1F9-765504FE80ED}"/>
              </a:ext>
            </a:extLst>
          </p:cNvPr>
          <p:cNvCxnSpPr>
            <a:cxnSpLocks/>
            <a:stCxn id="64" idx="2"/>
            <a:endCxn id="42" idx="0"/>
          </p:cNvCxnSpPr>
          <p:nvPr/>
        </p:nvCxnSpPr>
        <p:spPr>
          <a:xfrm rot="5400000">
            <a:off x="9285961" y="5303938"/>
            <a:ext cx="1526007" cy="3830240"/>
          </a:xfrm>
          <a:prstGeom prst="bentConnector3">
            <a:avLst>
              <a:gd name="adj1" fmla="val 21288"/>
            </a:avLst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FF3B39A-DDF7-59D0-C082-0280FD3ABB8D}"/>
              </a:ext>
            </a:extLst>
          </p:cNvPr>
          <p:cNvSpPr/>
          <p:nvPr/>
        </p:nvSpPr>
        <p:spPr>
          <a:xfrm>
            <a:off x="8286280" y="5809358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CC8BE9-6258-689E-53CA-0D5BC0B665A2}"/>
              </a:ext>
            </a:extLst>
          </p:cNvPr>
          <p:cNvSpPr/>
          <p:nvPr/>
        </p:nvSpPr>
        <p:spPr>
          <a:xfrm>
            <a:off x="8241750" y="5760049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6422BF-6792-67E0-D4FB-55B4F8490DF9}"/>
              </a:ext>
            </a:extLst>
          </p:cNvPr>
          <p:cNvSpPr/>
          <p:nvPr/>
        </p:nvSpPr>
        <p:spPr>
          <a:xfrm>
            <a:off x="8199984" y="5712197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Generated</a:t>
            </a:r>
            <a:r>
              <a:rPr lang="zh-CN" altLang="en-US" sz="14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URLs</a:t>
            </a:r>
            <a:endParaRPr lang="en-US" sz="1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3D34879-B7D7-07E1-E3BF-F226FC90612F}"/>
              </a:ext>
            </a:extLst>
          </p:cNvPr>
          <p:cNvSpPr/>
          <p:nvPr/>
        </p:nvSpPr>
        <p:spPr>
          <a:xfrm>
            <a:off x="9671665" y="5763569"/>
            <a:ext cx="1339978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Wikipedia</a:t>
            </a:r>
            <a:endParaRPr lang="en-US" sz="1800" dirty="0">
              <a:latin typeface="Helvetica Neue"/>
              <a:cs typeface="Helvetica Neue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CF609CD-334B-535B-986C-A4F48CCCFCA1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>
            <a:off x="9369291" y="6055000"/>
            <a:ext cx="302374" cy="352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36FD245-F45D-295A-B6B1-78962FA0C70F}"/>
              </a:ext>
            </a:extLst>
          </p:cNvPr>
          <p:cNvSpPr/>
          <p:nvPr/>
        </p:nvSpPr>
        <p:spPr>
          <a:xfrm>
            <a:off x="11400313" y="5866153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C84774D-A41D-F1B7-6FDA-FC64FBAB6CB4}"/>
              </a:ext>
            </a:extLst>
          </p:cNvPr>
          <p:cNvSpPr/>
          <p:nvPr/>
        </p:nvSpPr>
        <p:spPr>
          <a:xfrm>
            <a:off x="11355783" y="5816844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93B6E-46AF-985C-E041-0B0660A0E4BA}"/>
              </a:ext>
            </a:extLst>
          </p:cNvPr>
          <p:cNvSpPr/>
          <p:nvPr/>
        </p:nvSpPr>
        <p:spPr>
          <a:xfrm>
            <a:off x="11314017" y="5768992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Passages</a:t>
            </a:r>
            <a:endParaRPr lang="en-US" sz="1400" b="1" dirty="0">
              <a:solidFill>
                <a:schemeClr val="bg2">
                  <a:lumMod val="10000"/>
                </a:schemeClr>
              </a:solidFill>
              <a:latin typeface="Helvetica Neue"/>
              <a:cs typeface="Helvetica Neue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4FDFE56-E496-33B0-143E-898302895944}"/>
              </a:ext>
            </a:extLst>
          </p:cNvPr>
          <p:cNvCxnSpPr>
            <a:cxnSpLocks/>
            <a:stCxn id="58" idx="3"/>
            <a:endCxn id="66" idx="1"/>
          </p:cNvCxnSpPr>
          <p:nvPr/>
        </p:nvCxnSpPr>
        <p:spPr>
          <a:xfrm>
            <a:off x="11011643" y="6058520"/>
            <a:ext cx="302374" cy="5423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636FF82-C35E-4C4C-F658-AF963531130C}"/>
              </a:ext>
            </a:extLst>
          </p:cNvPr>
          <p:cNvSpPr txBox="1"/>
          <p:nvPr/>
        </p:nvSpPr>
        <p:spPr>
          <a:xfrm>
            <a:off x="10341654" y="7027955"/>
            <a:ext cx="52535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olfax" panose="020B0304000000010002" pitchFamily="34" charset="0"/>
              </a:rPr>
              <a:t>“Question: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[Q].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Which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[k]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URLs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would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have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the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answer?”</a:t>
            </a:r>
            <a:endParaRPr lang="en-US" sz="2800" dirty="0">
              <a:latin typeface="Colfax" panose="020B0304000000010002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7A7234-91AB-5131-5C3B-128BAA96C2A1}"/>
              </a:ext>
            </a:extLst>
          </p:cNvPr>
          <p:cNvSpPr txBox="1"/>
          <p:nvPr/>
        </p:nvSpPr>
        <p:spPr>
          <a:xfrm>
            <a:off x="2260430" y="8564064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 err="1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GenRead</a:t>
            </a:r>
            <a:endParaRPr lang="en-US" sz="2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4B2B05-D9E4-B8E1-10E3-F57BFFF4CEBE}"/>
              </a:ext>
            </a:extLst>
          </p:cNvPr>
          <p:cNvSpPr txBox="1"/>
          <p:nvPr/>
        </p:nvSpPr>
        <p:spPr>
          <a:xfrm>
            <a:off x="7084302" y="8564064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LLM-URL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B0819-9427-E7B8-5F67-899A50AEA0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B967E-6B5A-48BA-937A-E3122C4D4EDF}"/>
              </a:ext>
            </a:extLst>
          </p:cNvPr>
          <p:cNvSpPr txBox="1"/>
          <p:nvPr/>
        </p:nvSpPr>
        <p:spPr>
          <a:xfrm>
            <a:off x="12546692" y="5704340"/>
            <a:ext cx="4721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90%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contain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answer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w/o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indexing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docs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00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318D3C-41EF-0359-A662-CF2DB1E84A30}"/>
              </a:ext>
            </a:extLst>
          </p:cNvPr>
          <p:cNvSpPr/>
          <p:nvPr/>
        </p:nvSpPr>
        <p:spPr>
          <a:xfrm>
            <a:off x="7429814" y="6614810"/>
            <a:ext cx="8350832" cy="178988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FDF7A91-9DB3-B6B1-A699-D7CA98A113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516827-31E1-63E4-26E4-8CA02D5442C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7830282" y="7615003"/>
            <a:ext cx="0" cy="41663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BED2B-5521-BD6B-1360-525FFE8F8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B06B9-3739-9211-D9D5-68F3A843A8CA}"/>
              </a:ext>
            </a:extLst>
          </p:cNvPr>
          <p:cNvSpPr txBox="1"/>
          <p:nvPr/>
        </p:nvSpPr>
        <p:spPr>
          <a:xfrm>
            <a:off x="3339278" y="780936"/>
            <a:ext cx="2836033" cy="477054"/>
          </a:xfrm>
          <a:prstGeom prst="rect">
            <a:avLst/>
          </a:prstGeom>
          <a:solidFill>
            <a:srgbClr val="00B050">
              <a:alpha val="8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※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9898B-BDF7-1F75-BB84-B72436BC21CA}"/>
              </a:ext>
            </a:extLst>
          </p:cNvPr>
          <p:cNvSpPr txBox="1"/>
          <p:nvPr/>
        </p:nvSpPr>
        <p:spPr>
          <a:xfrm>
            <a:off x="2177072" y="1962328"/>
            <a:ext cx="2451982" cy="477054"/>
          </a:xfrm>
          <a:prstGeom prst="rect">
            <a:avLst/>
          </a:prstGeom>
          <a:solidFill>
            <a:srgbClr val="00B050">
              <a:alpha val="8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※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World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facts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FCD6D-C4C5-DCC0-785F-15590B7B71E5}"/>
              </a:ext>
            </a:extLst>
          </p:cNvPr>
          <p:cNvSpPr txBox="1"/>
          <p:nvPr/>
        </p:nvSpPr>
        <p:spPr>
          <a:xfrm>
            <a:off x="941460" y="3059642"/>
            <a:ext cx="3072636" cy="477054"/>
          </a:xfrm>
          <a:prstGeom prst="rect">
            <a:avLst/>
          </a:prstGeom>
          <a:solidFill>
            <a:srgbClr val="00B050"/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Language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patterns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DDF9B-2206-5C86-34C5-1B3D8288F503}"/>
              </a:ext>
            </a:extLst>
          </p:cNvPr>
          <p:cNvSpPr txBox="1"/>
          <p:nvPr/>
        </p:nvSpPr>
        <p:spPr>
          <a:xfrm>
            <a:off x="6355091" y="780936"/>
            <a:ext cx="2787943" cy="477054"/>
          </a:xfrm>
          <a:prstGeom prst="rect">
            <a:avLst/>
          </a:prstGeom>
          <a:solidFill>
            <a:srgbClr val="00B050">
              <a:alpha val="6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Human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feedback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4375E-8514-3C5F-8541-CE48600A72D7}"/>
              </a:ext>
            </a:extLst>
          </p:cNvPr>
          <p:cNvSpPr txBox="1"/>
          <p:nvPr/>
        </p:nvSpPr>
        <p:spPr>
          <a:xfrm>
            <a:off x="11270843" y="1962328"/>
            <a:ext cx="2299027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Personal</a:t>
            </a:r>
            <a:r>
              <a:rPr lang="zh-CN" altLang="en-US" sz="2500" b="1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data</a:t>
            </a:r>
            <a:endParaRPr lang="en-US" sz="2500" b="1" dirty="0"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5D260-53F0-43AB-3114-E9F0C520D7A2}"/>
              </a:ext>
            </a:extLst>
          </p:cNvPr>
          <p:cNvSpPr txBox="1"/>
          <p:nvPr/>
        </p:nvSpPr>
        <p:spPr>
          <a:xfrm>
            <a:off x="9800729" y="780936"/>
            <a:ext cx="3130985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Domain</a:t>
            </a:r>
            <a:r>
              <a:rPr lang="zh-CN" altLang="en-US" sz="2500" b="1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knowledge</a:t>
            </a:r>
            <a:endParaRPr lang="en-US" sz="2500" b="1" dirty="0"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95DB9-D7F2-4768-42DB-B56429AA9B01}"/>
              </a:ext>
            </a:extLst>
          </p:cNvPr>
          <p:cNvSpPr txBox="1"/>
          <p:nvPr/>
        </p:nvSpPr>
        <p:spPr>
          <a:xfrm>
            <a:off x="12514132" y="3059642"/>
            <a:ext cx="2818400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Ethical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principles</a:t>
            </a:r>
            <a:endParaRPr lang="en-US" sz="2500" b="1" dirty="0">
              <a:latin typeface="Helvetica Neue"/>
              <a:cs typeface="Helvetica Neue"/>
            </a:endParaRPr>
          </a:p>
        </p:txBody>
      </p:sp>
      <p:pic>
        <p:nvPicPr>
          <p:cNvPr id="1026" name="Picture 2" descr="Meet the Characters - Autobots &amp; Decepticons - Transformers">
            <a:extLst>
              <a:ext uri="{FF2B5EF4-FFF2-40B4-BE49-F238E27FC236}">
                <a16:creationId xmlns:a16="http://schemas.microsoft.com/office/drawing/2014/main" id="{516322A1-49E9-C321-85FE-F2A21333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32" y="2743200"/>
            <a:ext cx="374142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343FBA-7D70-B225-A3F5-4FB3F90A3AB8}"/>
              </a:ext>
            </a:extLst>
          </p:cNvPr>
          <p:cNvCxnSpPr/>
          <p:nvPr/>
        </p:nvCxnSpPr>
        <p:spPr>
          <a:xfrm>
            <a:off x="4038600" y="3298169"/>
            <a:ext cx="2316491" cy="473731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083B8E-EB78-8263-7C98-35409DA4B401}"/>
              </a:ext>
            </a:extLst>
          </p:cNvPr>
          <p:cNvCxnSpPr>
            <a:cxnSpLocks/>
          </p:cNvCxnSpPr>
          <p:nvPr/>
        </p:nvCxnSpPr>
        <p:spPr>
          <a:xfrm>
            <a:off x="4724400" y="2200855"/>
            <a:ext cx="1630691" cy="109731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69E879-EAC6-A892-7623-5277C975654C}"/>
              </a:ext>
            </a:extLst>
          </p:cNvPr>
          <p:cNvCxnSpPr>
            <a:cxnSpLocks/>
          </p:cNvCxnSpPr>
          <p:nvPr/>
        </p:nvCxnSpPr>
        <p:spPr>
          <a:xfrm>
            <a:off x="5668916" y="1451938"/>
            <a:ext cx="1109730" cy="160770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6996F0-D1BF-5325-A3B3-7FE169FCE2A6}"/>
              </a:ext>
            </a:extLst>
          </p:cNvPr>
          <p:cNvCxnSpPr>
            <a:cxnSpLocks/>
          </p:cNvCxnSpPr>
          <p:nvPr/>
        </p:nvCxnSpPr>
        <p:spPr>
          <a:xfrm>
            <a:off x="7544661" y="1451938"/>
            <a:ext cx="178501" cy="129126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9AC0CF-67F0-FEB3-D00E-096702D8F17D}"/>
              </a:ext>
            </a:extLst>
          </p:cNvPr>
          <p:cNvCxnSpPr>
            <a:cxnSpLocks/>
          </p:cNvCxnSpPr>
          <p:nvPr/>
        </p:nvCxnSpPr>
        <p:spPr>
          <a:xfrm flipH="1">
            <a:off x="8990749" y="1451938"/>
            <a:ext cx="912023" cy="129126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4989F7-6C18-2378-403D-965C38965E1B}"/>
              </a:ext>
            </a:extLst>
          </p:cNvPr>
          <p:cNvCxnSpPr>
            <a:cxnSpLocks/>
          </p:cNvCxnSpPr>
          <p:nvPr/>
        </p:nvCxnSpPr>
        <p:spPr>
          <a:xfrm flipH="1">
            <a:off x="9325974" y="2255790"/>
            <a:ext cx="1794895" cy="831000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F55143-702F-69D0-5CA5-3F1C87F4AF15}"/>
              </a:ext>
            </a:extLst>
          </p:cNvPr>
          <p:cNvCxnSpPr>
            <a:cxnSpLocks/>
          </p:cNvCxnSpPr>
          <p:nvPr/>
        </p:nvCxnSpPr>
        <p:spPr>
          <a:xfrm flipH="1">
            <a:off x="9800729" y="3298169"/>
            <a:ext cx="2550698" cy="432475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08801085-3B6E-FCB5-9044-964B42A12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319783"/>
              </p:ext>
            </p:extLst>
          </p:nvPr>
        </p:nvGraphicFramePr>
        <p:xfrm>
          <a:off x="968605" y="6767405"/>
          <a:ext cx="14391069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285">
                  <a:extLst>
                    <a:ext uri="{9D8B030D-6E8A-4147-A177-3AD203B41FA5}">
                      <a16:colId xmlns:a16="http://schemas.microsoft.com/office/drawing/2014/main" val="1027454714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1336072887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864070006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1010174755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1874459438"/>
                    </a:ext>
                  </a:extLst>
                </a:gridCol>
                <a:gridCol w="2542517">
                  <a:extLst>
                    <a:ext uri="{9D8B030D-6E8A-4147-A177-3AD203B41FA5}">
                      <a16:colId xmlns:a16="http://schemas.microsoft.com/office/drawing/2014/main" val="1267277426"/>
                    </a:ext>
                  </a:extLst>
                </a:gridCol>
                <a:gridCol w="2055867">
                  <a:extLst>
                    <a:ext uri="{9D8B030D-6E8A-4147-A177-3AD203B41FA5}">
                      <a16:colId xmlns:a16="http://schemas.microsoft.com/office/drawing/2014/main" val="1686026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0" dirty="0">
                          <a:latin typeface="Helvetica Neue"/>
                          <a:cs typeface="Helvetica Neue"/>
                        </a:rPr>
                        <a:t>fluent</a:t>
                      </a:r>
                      <a:endParaRPr lang="en-US" sz="3200" b="0" dirty="0">
                        <a:latin typeface="Helvetica Neue"/>
                        <a:cs typeface="Helvetica Neue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knowledgeable</a:t>
                      </a:r>
                      <a:endParaRPr lang="en-US" b="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reasonable</a:t>
                      </a:r>
                      <a:endParaRPr lang="en-US" b="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aligned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expert-like</a:t>
                      </a:r>
                      <a:endParaRPr lang="en-US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personalized</a:t>
                      </a:r>
                      <a:endParaRPr lang="en-US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trustworthy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99795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4015263-9709-FBA8-1ADF-26E23CE389F7}"/>
              </a:ext>
            </a:extLst>
          </p:cNvPr>
          <p:cNvSpPr txBox="1"/>
          <p:nvPr/>
        </p:nvSpPr>
        <p:spPr>
          <a:xfrm>
            <a:off x="883128" y="653737"/>
            <a:ext cx="1293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Helvetica Neue"/>
                <a:cs typeface="Helvetica Neue"/>
              </a:rPr>
              <a:t>t</a:t>
            </a:r>
            <a:r>
              <a:rPr lang="en-US" sz="2500" dirty="0">
                <a:latin typeface="Helvetica Neue"/>
                <a:cs typeface="Helvetica Neue"/>
              </a:rPr>
              <a:t>his</a:t>
            </a:r>
            <a:r>
              <a:rPr lang="zh-CN" altLang="en-US" sz="2500" dirty="0"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latin typeface="Helvetica Neue"/>
                <a:cs typeface="Helvetica Neue"/>
              </a:rPr>
              <a:t>talk</a:t>
            </a:r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89538B-3BD5-2B51-06F2-CAC169208072}"/>
              </a:ext>
            </a:extLst>
          </p:cNvPr>
          <p:cNvCxnSpPr>
            <a:cxnSpLocks/>
          </p:cNvCxnSpPr>
          <p:nvPr/>
        </p:nvCxnSpPr>
        <p:spPr>
          <a:xfrm>
            <a:off x="1757290" y="1141808"/>
            <a:ext cx="599562" cy="693321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7E201EE-0031-4D31-4382-7F498011708A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177072" y="892264"/>
            <a:ext cx="992920" cy="127199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6161C0-5D71-4849-D76B-B0D237ACDFC2}"/>
              </a:ext>
            </a:extLst>
          </p:cNvPr>
          <p:cNvSpPr txBox="1"/>
          <p:nvPr/>
        </p:nvSpPr>
        <p:spPr>
          <a:xfrm>
            <a:off x="4629054" y="8031635"/>
            <a:ext cx="64024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98158340"/>
      </p:ext>
    </p:extLst>
  </p:cSld>
  <p:clrMapOvr>
    <a:masterClrMapping/>
  </p:clrMapOvr>
  <p:transition>
    <p:split orient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A Unified Encoder-Decoder Framework</a:t>
            </a:r>
            <a:br>
              <a:rPr lang="en-US" sz="5400" dirty="0"/>
            </a:br>
            <a:r>
              <a:rPr lang="en-US" sz="5400" dirty="0"/>
              <a:t>with Entity Memory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Zhihan</a:t>
            </a:r>
            <a:r>
              <a:rPr lang="en-US" sz="3200" b="1" dirty="0">
                <a:solidFill>
                  <a:schemeClr val="tx1"/>
                </a:solidFill>
              </a:rPr>
              <a:t> Zhang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Wenhao</a:t>
            </a:r>
            <a:r>
              <a:rPr lang="en-US" sz="3200" dirty="0">
                <a:solidFill>
                  <a:schemeClr val="tx1"/>
                </a:solidFill>
              </a:rPr>
              <a:t> Yu,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Meng Jiang</a:t>
            </a:r>
          </a:p>
        </p:txBody>
      </p:sp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268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0F086F-B868-775C-768D-89D0C599B060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0A2CF-5BE8-38F2-2EDE-98E9239A5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490E-4D7E-FE80-8985-6A86525EEF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Efficiency,</a:t>
            </a:r>
            <a:r>
              <a:rPr lang="zh-CN" altLang="en-US" dirty="0"/>
              <a:t> </a:t>
            </a:r>
            <a:r>
              <a:rPr lang="en-US" altLang="zh-CN" dirty="0"/>
              <a:t>Accuracy,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Generalizability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CB32FD-0B63-2F98-A1D5-E1AFAFD787E6}"/>
              </a:ext>
            </a:extLst>
          </p:cNvPr>
          <p:cNvGrpSpPr>
            <a:grpSpLocks noChangeAspect="1"/>
          </p:cNvGrpSpPr>
          <p:nvPr/>
        </p:nvGrpSpPr>
        <p:grpSpPr>
          <a:xfrm>
            <a:off x="5790230" y="1801586"/>
            <a:ext cx="3657600" cy="2566233"/>
            <a:chOff x="267565" y="2316675"/>
            <a:chExt cx="6545191" cy="45922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A5A9BF-0F94-CD87-BBB8-A39C65A95003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9147CC1-B56E-442A-DCC4-E337073EC233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Book</a:t>
              </a:r>
              <a:endParaRPr lang="en-US" sz="1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B5727-FCCB-6571-4D2B-C71476C40C58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ABE939-04C6-8A08-4F1B-AEAB31B1E5B3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70F3022-0463-7428-A303-FA96D48ED79E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DPR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B1F5F0-0D02-59BA-6A66-8F68FEC750B5}"/>
                </a:ext>
              </a:extLst>
            </p:cNvPr>
            <p:cNvCxnSpPr>
              <a:cxnSpLocks/>
              <a:stCxn id="8" idx="0"/>
              <a:endCxn id="10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7D398E-EBD7-6C04-E19F-D022CE974006}"/>
                </a:ext>
              </a:extLst>
            </p:cNvPr>
            <p:cNvCxnSpPr>
              <a:cxnSpLocks/>
              <a:stCxn id="7" idx="2"/>
              <a:endCxn id="1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A9842C92-E275-A24B-B851-673B4BE2A519}"/>
                </a:ext>
              </a:extLst>
            </p:cNvPr>
            <p:cNvCxnSpPr>
              <a:cxnSpLocks/>
              <a:stCxn id="10" idx="0"/>
              <a:endCxn id="7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30BF94-0ACA-20C1-8C8C-7A0087C652E9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err="1">
                  <a:solidFill>
                    <a:schemeClr val="tx1"/>
                  </a:solidFill>
                  <a:latin typeface="Helvetica Neue"/>
                  <a:cs typeface="Helvetica Neue"/>
                </a:rPr>
                <a:t>FiD</a:t>
              </a:r>
              <a:endParaRPr lang="en-US" altLang="zh-CN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C83B9D-B718-9F13-9DE5-7E2E2FC4F2A2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CAA116D2-ADC6-3E3A-62F2-B5FEBD96ABC6}"/>
                </a:ext>
              </a:extLst>
            </p:cNvPr>
            <p:cNvCxnSpPr>
              <a:cxnSpLocks/>
              <a:stCxn id="8" idx="2"/>
              <a:endCxn id="14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33127F0E-6CEF-BB6D-CBC2-B50ABE79882B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D4E20E-7A5D-930C-8397-3A66427AAFAA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3E4231-22A7-FB1E-2C9C-55082BDA558B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Text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7ECDBA-A3DE-5A4C-6D59-EB0ED35D12AD}"/>
              </a:ext>
            </a:extLst>
          </p:cNvPr>
          <p:cNvGrpSpPr/>
          <p:nvPr/>
        </p:nvGrpSpPr>
        <p:grpSpPr>
          <a:xfrm>
            <a:off x="1333749" y="3143261"/>
            <a:ext cx="3657600" cy="1222101"/>
            <a:chOff x="1333749" y="3674886"/>
            <a:chExt cx="3657600" cy="1222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AE3FBB-1E5C-2986-1893-9BB953CF1B37}"/>
                </a:ext>
              </a:extLst>
            </p:cNvPr>
            <p:cNvSpPr/>
            <p:nvPr/>
          </p:nvSpPr>
          <p:spPr>
            <a:xfrm>
              <a:off x="1333749" y="3674886"/>
              <a:ext cx="1048920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611F61-018D-2FC8-9042-5ED79716A340}"/>
                </a:ext>
              </a:extLst>
            </p:cNvPr>
            <p:cNvSpPr/>
            <p:nvPr/>
          </p:nvSpPr>
          <p:spPr>
            <a:xfrm>
              <a:off x="4061507" y="3674886"/>
              <a:ext cx="929842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0F743BC-80B4-779E-10B4-BBE103D68BA6}"/>
                </a:ext>
              </a:extLst>
            </p:cNvPr>
            <p:cNvSpPr/>
            <p:nvPr/>
          </p:nvSpPr>
          <p:spPr>
            <a:xfrm>
              <a:off x="2698872" y="4204749"/>
              <a:ext cx="1048920" cy="69223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BART/</a:t>
              </a:r>
            </a:p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Linker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7DFA4EC0-38E9-FD98-F5F7-C19EFD2F3E34}"/>
                </a:ext>
              </a:extLst>
            </p:cNvPr>
            <p:cNvCxnSpPr>
              <a:cxnSpLocks/>
              <a:stCxn id="23" idx="2"/>
              <a:endCxn id="29" idx="1"/>
            </p:cNvCxnSpPr>
            <p:nvPr/>
          </p:nvCxnSpPr>
          <p:spPr>
            <a:xfrm rot="16200000" flipH="1">
              <a:off x="2106063" y="3958058"/>
              <a:ext cx="344955" cy="840663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439A7A22-CBA3-32DF-CB02-743C258C37E4}"/>
                </a:ext>
              </a:extLst>
            </p:cNvPr>
            <p:cNvCxnSpPr>
              <a:cxnSpLocks/>
              <a:stCxn id="29" idx="3"/>
              <a:endCxn id="24" idx="2"/>
            </p:cNvCxnSpPr>
            <p:nvPr/>
          </p:nvCxnSpPr>
          <p:spPr>
            <a:xfrm flipV="1">
              <a:off x="3747792" y="4205913"/>
              <a:ext cx="778636" cy="34495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CC4BD69-F47F-5D2F-CAAC-BA73EB38F81C}"/>
              </a:ext>
            </a:extLst>
          </p:cNvPr>
          <p:cNvSpPr txBox="1"/>
          <p:nvPr/>
        </p:nvSpPr>
        <p:spPr>
          <a:xfrm>
            <a:off x="6314689" y="4596992"/>
            <a:ext cx="235037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Open-Book</a:t>
            </a:r>
            <a:endParaRPr lang="en-US" dirty="0">
              <a:latin typeface="Colfax" panose="020B0304000000010002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329223-2EB4-D925-6804-8273FCE96FBF}"/>
              </a:ext>
            </a:extLst>
          </p:cNvPr>
          <p:cNvSpPr txBox="1"/>
          <p:nvPr/>
        </p:nvSpPr>
        <p:spPr>
          <a:xfrm>
            <a:off x="1607094" y="4596991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985070-4081-7567-C3BA-2BE44F18BF2C}"/>
              </a:ext>
            </a:extLst>
          </p:cNvPr>
          <p:cNvGrpSpPr/>
          <p:nvPr/>
        </p:nvGrpSpPr>
        <p:grpSpPr>
          <a:xfrm>
            <a:off x="10619287" y="1716868"/>
            <a:ext cx="4651211" cy="3862958"/>
            <a:chOff x="10619287" y="1716868"/>
            <a:chExt cx="4651211" cy="386295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D4D0BC1-1637-6688-F05C-CF27A95C3CB8}"/>
                </a:ext>
              </a:extLst>
            </p:cNvPr>
            <p:cNvGrpSpPr/>
            <p:nvPr/>
          </p:nvGrpSpPr>
          <p:grpSpPr>
            <a:xfrm>
              <a:off x="10833198" y="1799128"/>
              <a:ext cx="3657600" cy="2566233"/>
              <a:chOff x="10833198" y="2330753"/>
              <a:chExt cx="3657600" cy="2566233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DE6DDFD-C67C-2CC0-39FF-7DAEC557F24B}"/>
                  </a:ext>
                </a:extLst>
              </p:cNvPr>
              <p:cNvSpPr/>
              <p:nvPr/>
            </p:nvSpPr>
            <p:spPr>
              <a:xfrm>
                <a:off x="12057575" y="2330753"/>
                <a:ext cx="1170367" cy="458496"/>
              </a:xfrm>
              <a:prstGeom prst="roundRect">
                <a:avLst>
                  <a:gd name="adj" fmla="val 9968"/>
                </a:avLst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Memory</a:t>
                </a:r>
                <a:endParaRPr lang="en-US" sz="1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943C963-CE36-7788-3501-8ECC1F463BD4}"/>
                  </a:ext>
                </a:extLst>
              </p:cNvPr>
              <p:cNvSpPr/>
              <p:nvPr/>
            </p:nvSpPr>
            <p:spPr>
              <a:xfrm>
                <a:off x="10833198" y="3674886"/>
                <a:ext cx="1048920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Input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63B5B1D-0938-0239-4CFB-91A71D755CA8}"/>
                  </a:ext>
                </a:extLst>
              </p:cNvPr>
              <p:cNvSpPr/>
              <p:nvPr/>
            </p:nvSpPr>
            <p:spPr>
              <a:xfrm>
                <a:off x="13560956" y="3674886"/>
                <a:ext cx="929842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Output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D39F50F-DB92-FD97-EE52-D65AF0254C5C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>
                <a:off x="12642759" y="2789249"/>
                <a:ext cx="2340" cy="324551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0F102AC9-ED8C-EB3C-0794-F37080C3D6E3}"/>
                  </a:ext>
                </a:extLst>
              </p:cNvPr>
              <p:cNvSpPr/>
              <p:nvPr/>
            </p:nvSpPr>
            <p:spPr>
              <a:xfrm>
                <a:off x="12198321" y="4435493"/>
                <a:ext cx="1048920" cy="461493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Linker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8CD5FE6-84FB-D45D-1F7F-1D02F6C479C7}"/>
                  </a:ext>
                </a:extLst>
              </p:cNvPr>
              <p:cNvCxnSpPr>
                <a:cxnSpLocks/>
                <a:endCxn id="44" idx="0"/>
              </p:cNvCxnSpPr>
              <p:nvPr/>
            </p:nvCxnSpPr>
            <p:spPr>
              <a:xfrm>
                <a:off x="12722781" y="4206321"/>
                <a:ext cx="0" cy="229173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>
                <a:extLst>
                  <a:ext uri="{FF2B5EF4-FFF2-40B4-BE49-F238E27FC236}">
                    <a16:creationId xmlns:a16="http://schemas.microsoft.com/office/drawing/2014/main" id="{761E94EA-72DA-DC0F-44C8-09F5E556DB4A}"/>
                  </a:ext>
                </a:extLst>
              </p:cNvPr>
              <p:cNvCxnSpPr>
                <a:cxnSpLocks/>
                <a:stCxn id="38" idx="2"/>
                <a:endCxn id="44" idx="1"/>
              </p:cNvCxnSpPr>
              <p:nvPr/>
            </p:nvCxnSpPr>
            <p:spPr>
              <a:xfrm rot="16200000" flipH="1">
                <a:off x="11547826" y="4015745"/>
                <a:ext cx="460327" cy="840664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8598758B-E1C8-D7E0-A5C6-715A9F7C615D}"/>
                  </a:ext>
                </a:extLst>
              </p:cNvPr>
              <p:cNvCxnSpPr>
                <a:cxnSpLocks/>
                <a:stCxn id="44" idx="3"/>
                <a:endCxn id="39" idx="2"/>
              </p:cNvCxnSpPr>
              <p:nvPr/>
            </p:nvCxnSpPr>
            <p:spPr>
              <a:xfrm flipV="1">
                <a:off x="13247241" y="4205913"/>
                <a:ext cx="778636" cy="46032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07876E04-8276-3394-4858-114EB41A93B2}"/>
                  </a:ext>
                </a:extLst>
              </p:cNvPr>
              <p:cNvCxnSpPr>
                <a:cxnSpLocks/>
                <a:stCxn id="38" idx="0"/>
                <a:endCxn id="37" idx="1"/>
              </p:cNvCxnSpPr>
              <p:nvPr/>
            </p:nvCxnSpPr>
            <p:spPr>
              <a:xfrm rot="5400000" flipH="1" flipV="1">
                <a:off x="11150174" y="2767486"/>
                <a:ext cx="1114885" cy="69991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8D43801-D143-F80F-EDCB-D329585638E7}"/>
                  </a:ext>
                </a:extLst>
              </p:cNvPr>
              <p:cNvSpPr/>
              <p:nvPr/>
            </p:nvSpPr>
            <p:spPr>
              <a:xfrm>
                <a:off x="11967928" y="3089863"/>
                <a:ext cx="1501040" cy="11148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Entity</a:t>
                </a:r>
              </a:p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Embeddings</a:t>
                </a:r>
                <a:endParaRPr lang="en-US" sz="105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C7D39D-79E1-A968-B9CD-FB518BB0B6AA}"/>
                </a:ext>
              </a:extLst>
            </p:cNvPr>
            <p:cNvSpPr txBox="1"/>
            <p:nvPr/>
          </p:nvSpPr>
          <p:spPr>
            <a:xfrm>
              <a:off x="10619287" y="4594941"/>
              <a:ext cx="4046941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olfax" panose="020B0304000000010002" pitchFamily="34" charset="0"/>
                </a:rPr>
                <a:t>Closed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Book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with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Entity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Memory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(</a:t>
              </a:r>
              <a:r>
                <a:rPr lang="en-US" altLang="zh-CN" dirty="0" err="1">
                  <a:latin typeface="Colfax" panose="020B0304000000010002" pitchFamily="34" charset="0"/>
                </a:rPr>
                <a:t>EaE</a:t>
              </a:r>
              <a:r>
                <a:rPr lang="en-US" altLang="zh-CN" dirty="0">
                  <a:latin typeface="Colfax" panose="020B0304000000010002" pitchFamily="34" charset="0"/>
                </a:rPr>
                <a:t>)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09FA956-AA1C-9778-AC66-EA2776C37488}"/>
                </a:ext>
              </a:extLst>
            </p:cNvPr>
            <p:cNvSpPr txBox="1"/>
            <p:nvPr/>
          </p:nvSpPr>
          <p:spPr>
            <a:xfrm>
              <a:off x="13275202" y="1716868"/>
              <a:ext cx="199529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Colfax" panose="020B0304000000010002" pitchFamily="34" charset="0"/>
                </a:rPr>
                <a:t>[</a:t>
              </a:r>
              <a:r>
                <a:rPr lang="en-US" sz="2000" dirty="0" err="1">
                  <a:latin typeface="Colfax" panose="020B0304000000010002" pitchFamily="34" charset="0"/>
                </a:rPr>
                <a:t>Févry</a:t>
              </a:r>
              <a:r>
                <a:rPr lang="en-US" sz="2000" dirty="0">
                  <a:latin typeface="Colfax" panose="020B0304000000010002" pitchFamily="34" charset="0"/>
                </a:rPr>
                <a:t>,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et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al.</a:t>
              </a:r>
            </a:p>
            <a:p>
              <a:r>
                <a:rPr lang="zh-CN" altLang="en-US" sz="2000" dirty="0">
                  <a:latin typeface="Colfax" panose="020B0304000000010002" pitchFamily="34" charset="0"/>
                </a:rPr>
                <a:t>  </a:t>
              </a:r>
              <a:r>
                <a:rPr lang="en-US" altLang="zh-CN" sz="2000" dirty="0">
                  <a:latin typeface="Colfax" panose="020B0304000000010002" pitchFamily="34" charset="0"/>
                </a:rPr>
                <a:t>EMNLP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2020.]</a:t>
              </a:r>
              <a:endParaRPr lang="en-US" sz="2000" dirty="0">
                <a:latin typeface="Colfax" panose="020B0304000000010002" pitchFamily="34" charset="0"/>
              </a:endParaRPr>
            </a:p>
          </p:txBody>
        </p:sp>
      </p:grpSp>
      <p:graphicFrame>
        <p:nvGraphicFramePr>
          <p:cNvPr id="80" name="Table 80">
            <a:extLst>
              <a:ext uri="{FF2B5EF4-FFF2-40B4-BE49-F238E27FC236}">
                <a16:creationId xmlns:a16="http://schemas.microsoft.com/office/drawing/2014/main" id="{6A1C14ED-9B6F-3EBD-A179-50FBE684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48322"/>
              </p:ext>
            </p:extLst>
          </p:nvPr>
        </p:nvGraphicFramePr>
        <p:xfrm>
          <a:off x="1917781" y="5788577"/>
          <a:ext cx="13531880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9A31630E-ADAC-C6DE-B24F-A9AF8ACA9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558318"/>
              </p:ext>
            </p:extLst>
          </p:nvPr>
        </p:nvGraphicFramePr>
        <p:xfrm>
          <a:off x="1917781" y="7615961"/>
          <a:ext cx="1353188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3614">
                  <a:extLst>
                    <a:ext uri="{9D8B030D-6E8A-4147-A177-3AD203B41FA5}">
                      <a16:colId xmlns:a16="http://schemas.microsoft.com/office/drawing/2014/main" val="336828734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419036583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120995521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2639593814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63729066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008018933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4013156318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263476471"/>
                    </a:ext>
                  </a:extLst>
                </a:gridCol>
                <a:gridCol w="1682788">
                  <a:extLst>
                    <a:ext uri="{9D8B030D-6E8A-4147-A177-3AD203B41FA5}">
                      <a16:colId xmlns:a16="http://schemas.microsoft.com/office/drawing/2014/main" val="605947224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413793930"/>
                    </a:ext>
                  </a:extLst>
                </a:gridCol>
              </a:tblGrid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17100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2EA5BA50-4BA9-6247-85D0-997396AC951D}"/>
              </a:ext>
            </a:extLst>
          </p:cNvPr>
          <p:cNvSpPr txBox="1"/>
          <p:nvPr/>
        </p:nvSpPr>
        <p:spPr>
          <a:xfrm>
            <a:off x="-137853" y="6888040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630EA3B-DA1D-4892-0424-4FC217D1749C}"/>
              </a:ext>
            </a:extLst>
          </p:cNvPr>
          <p:cNvCxnSpPr>
            <a:cxnSpLocks/>
          </p:cNvCxnSpPr>
          <p:nvPr/>
        </p:nvCxnSpPr>
        <p:spPr>
          <a:xfrm flipV="1">
            <a:off x="2425199" y="6953513"/>
            <a:ext cx="347472" cy="87056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09C072-B59D-1E17-51D7-A03A332824E2}"/>
              </a:ext>
            </a:extLst>
          </p:cNvPr>
          <p:cNvCxnSpPr>
            <a:cxnSpLocks/>
          </p:cNvCxnSpPr>
          <p:nvPr/>
        </p:nvCxnSpPr>
        <p:spPr>
          <a:xfrm>
            <a:off x="2425199" y="7232995"/>
            <a:ext cx="347472" cy="150071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58FB8-A248-2395-A816-15135B49B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Enabling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EDMem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Encoder-Decoder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3D68285-1734-49D3-3A8A-F82FE0308C33}"/>
              </a:ext>
            </a:extLst>
          </p:cNvPr>
          <p:cNvGrpSpPr/>
          <p:nvPr/>
        </p:nvGrpSpPr>
        <p:grpSpPr>
          <a:xfrm>
            <a:off x="20635" y="2369142"/>
            <a:ext cx="10048283" cy="6125288"/>
            <a:chOff x="308773" y="2248475"/>
            <a:chExt cx="10048283" cy="6125288"/>
          </a:xfrm>
        </p:grpSpPr>
        <p:sp>
          <p:nvSpPr>
            <p:cNvPr id="7" name="矩形: 圆角 1">
              <a:extLst>
                <a:ext uri="{FF2B5EF4-FFF2-40B4-BE49-F238E27FC236}">
                  <a16:creationId xmlns:a16="http://schemas.microsoft.com/office/drawing/2014/main" id="{DF822B5B-DA50-3DB1-05DE-8D380DC66B8C}"/>
                </a:ext>
              </a:extLst>
            </p:cNvPr>
            <p:cNvSpPr/>
            <p:nvPr/>
          </p:nvSpPr>
          <p:spPr>
            <a:xfrm>
              <a:off x="7264183" y="6603197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8" name="矩形: 圆角 9">
              <a:extLst>
                <a:ext uri="{FF2B5EF4-FFF2-40B4-BE49-F238E27FC236}">
                  <a16:creationId xmlns:a16="http://schemas.microsoft.com/office/drawing/2014/main" id="{FC952D2D-7512-3D58-58A0-3B513DA554CA}"/>
                </a:ext>
              </a:extLst>
            </p:cNvPr>
            <p:cNvSpPr/>
            <p:nvPr/>
          </p:nvSpPr>
          <p:spPr>
            <a:xfrm>
              <a:off x="4651826" y="4720379"/>
              <a:ext cx="930121" cy="21302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9" name="文本框 19">
              <a:extLst>
                <a:ext uri="{FF2B5EF4-FFF2-40B4-BE49-F238E27FC236}">
                  <a16:creationId xmlns:a16="http://schemas.microsoft.com/office/drawing/2014/main" id="{5D6997A0-BE48-6BC2-D987-D7146D7269CE}"/>
                </a:ext>
              </a:extLst>
            </p:cNvPr>
            <p:cNvSpPr txBox="1"/>
            <p:nvPr/>
          </p:nvSpPr>
          <p:spPr>
            <a:xfrm>
              <a:off x="5880120" y="7912099"/>
              <a:ext cx="427215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[BOS] </a:t>
              </a:r>
              <a:r>
                <a:rPr lang="en-US" altLang="zh-CN" sz="2400" i="1" dirty="0">
                  <a:solidFill>
                    <a:schemeClr val="accent6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0" name="直接箭头连接符 22">
              <a:extLst>
                <a:ext uri="{FF2B5EF4-FFF2-40B4-BE49-F238E27FC236}">
                  <a16:creationId xmlns:a16="http://schemas.microsoft.com/office/drawing/2014/main" id="{BB680886-92C8-1C75-EBC3-EC9C28674BC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H="1" flipV="1">
              <a:off x="8299727" y="7454929"/>
              <a:ext cx="0" cy="46416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: 圆角 26">
              <a:extLst>
                <a:ext uri="{FF2B5EF4-FFF2-40B4-BE49-F238E27FC236}">
                  <a16:creationId xmlns:a16="http://schemas.microsoft.com/office/drawing/2014/main" id="{25457101-79D4-AFEC-C0AB-7695142C72F1}"/>
                </a:ext>
              </a:extLst>
            </p:cNvPr>
            <p:cNvSpPr/>
            <p:nvPr/>
          </p:nvSpPr>
          <p:spPr>
            <a:xfrm>
              <a:off x="7272898" y="449207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2" name="直接箭头连接符 41">
              <a:extLst>
                <a:ext uri="{FF2B5EF4-FFF2-40B4-BE49-F238E27FC236}">
                  <a16:creationId xmlns:a16="http://schemas.microsoft.com/office/drawing/2014/main" id="{DB284EF5-DA10-BD4D-1330-A48E952D80C8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8299727" y="5343803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: 圆角 2">
              <a:extLst>
                <a:ext uri="{FF2B5EF4-FFF2-40B4-BE49-F238E27FC236}">
                  <a16:creationId xmlns:a16="http://schemas.microsoft.com/office/drawing/2014/main" id="{2CE7247F-9DA1-44DA-CB2D-4DC9F5A38163}"/>
                </a:ext>
              </a:extLst>
            </p:cNvPr>
            <p:cNvSpPr/>
            <p:nvPr/>
          </p:nvSpPr>
          <p:spPr>
            <a:xfrm>
              <a:off x="4828796" y="5452010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4" name="椭圆 4">
              <a:extLst>
                <a:ext uri="{FF2B5EF4-FFF2-40B4-BE49-F238E27FC236}">
                  <a16:creationId xmlns:a16="http://schemas.microsoft.com/office/drawing/2014/main" id="{51DA5BEE-B2CB-AE0B-B097-2FA480F23E2D}"/>
                </a:ext>
              </a:extLst>
            </p:cNvPr>
            <p:cNvSpPr/>
            <p:nvPr/>
          </p:nvSpPr>
          <p:spPr>
            <a:xfrm>
              <a:off x="4894984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" name="椭圆 5">
              <a:extLst>
                <a:ext uri="{FF2B5EF4-FFF2-40B4-BE49-F238E27FC236}">
                  <a16:creationId xmlns:a16="http://schemas.microsoft.com/office/drawing/2014/main" id="{78A02921-E27E-2EF7-8415-C1B4C1B730C1}"/>
                </a:ext>
              </a:extLst>
            </p:cNvPr>
            <p:cNvSpPr/>
            <p:nvPr/>
          </p:nvSpPr>
          <p:spPr>
            <a:xfrm>
              <a:off x="5144339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6" name="矩形: 圆角 6">
              <a:extLst>
                <a:ext uri="{FF2B5EF4-FFF2-40B4-BE49-F238E27FC236}">
                  <a16:creationId xmlns:a16="http://schemas.microsoft.com/office/drawing/2014/main" id="{0DCF4F16-43DD-AAFD-EA53-DD1B8BC8D818}"/>
                </a:ext>
              </a:extLst>
            </p:cNvPr>
            <p:cNvSpPr/>
            <p:nvPr/>
          </p:nvSpPr>
          <p:spPr>
            <a:xfrm>
              <a:off x="4828796" y="579053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7" name="椭圆 7">
              <a:extLst>
                <a:ext uri="{FF2B5EF4-FFF2-40B4-BE49-F238E27FC236}">
                  <a16:creationId xmlns:a16="http://schemas.microsoft.com/office/drawing/2014/main" id="{76B198E8-874D-B466-34AB-60739D90EA0B}"/>
                </a:ext>
              </a:extLst>
            </p:cNvPr>
            <p:cNvSpPr/>
            <p:nvPr/>
          </p:nvSpPr>
          <p:spPr>
            <a:xfrm>
              <a:off x="4894984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8" name="椭圆 11">
              <a:extLst>
                <a:ext uri="{FF2B5EF4-FFF2-40B4-BE49-F238E27FC236}">
                  <a16:creationId xmlns:a16="http://schemas.microsoft.com/office/drawing/2014/main" id="{8AC119D6-21E6-9D48-6E7B-2D31E119D62B}"/>
                </a:ext>
              </a:extLst>
            </p:cNvPr>
            <p:cNvSpPr/>
            <p:nvPr/>
          </p:nvSpPr>
          <p:spPr>
            <a:xfrm>
              <a:off x="5144339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" name="矩形: 圆角 14">
              <a:extLst>
                <a:ext uri="{FF2B5EF4-FFF2-40B4-BE49-F238E27FC236}">
                  <a16:creationId xmlns:a16="http://schemas.microsoft.com/office/drawing/2014/main" id="{CCB004B0-6287-4856-3F23-D84EE471E60C}"/>
                </a:ext>
              </a:extLst>
            </p:cNvPr>
            <p:cNvSpPr/>
            <p:nvPr/>
          </p:nvSpPr>
          <p:spPr>
            <a:xfrm>
              <a:off x="4828796" y="6143808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椭圆 16">
              <a:extLst>
                <a:ext uri="{FF2B5EF4-FFF2-40B4-BE49-F238E27FC236}">
                  <a16:creationId xmlns:a16="http://schemas.microsoft.com/office/drawing/2014/main" id="{4E5C83B0-381D-8B81-34D4-B1C0522129E9}"/>
                </a:ext>
              </a:extLst>
            </p:cNvPr>
            <p:cNvSpPr/>
            <p:nvPr/>
          </p:nvSpPr>
          <p:spPr>
            <a:xfrm>
              <a:off x="4894984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1" name="椭圆 17">
              <a:extLst>
                <a:ext uri="{FF2B5EF4-FFF2-40B4-BE49-F238E27FC236}">
                  <a16:creationId xmlns:a16="http://schemas.microsoft.com/office/drawing/2014/main" id="{D73B4113-0B92-02BC-1B90-DE5FDCB2E39B}"/>
                </a:ext>
              </a:extLst>
            </p:cNvPr>
            <p:cNvSpPr/>
            <p:nvPr/>
          </p:nvSpPr>
          <p:spPr>
            <a:xfrm>
              <a:off x="5144339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2" name="矩形: 圆角 20">
              <a:extLst>
                <a:ext uri="{FF2B5EF4-FFF2-40B4-BE49-F238E27FC236}">
                  <a16:creationId xmlns:a16="http://schemas.microsoft.com/office/drawing/2014/main" id="{3B669CA2-25D6-6F74-1583-B12364BE3022}"/>
                </a:ext>
              </a:extLst>
            </p:cNvPr>
            <p:cNvSpPr/>
            <p:nvPr/>
          </p:nvSpPr>
          <p:spPr>
            <a:xfrm>
              <a:off x="4828796" y="6482334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3" name="椭圆 21">
              <a:extLst>
                <a:ext uri="{FF2B5EF4-FFF2-40B4-BE49-F238E27FC236}">
                  <a16:creationId xmlns:a16="http://schemas.microsoft.com/office/drawing/2014/main" id="{A20A207F-BAD1-41BB-FBC5-974758307156}"/>
                </a:ext>
              </a:extLst>
            </p:cNvPr>
            <p:cNvSpPr/>
            <p:nvPr/>
          </p:nvSpPr>
          <p:spPr>
            <a:xfrm>
              <a:off x="4894984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D8E130E-537A-8D38-7D95-E8AF12E92E39}"/>
                </a:ext>
              </a:extLst>
            </p:cNvPr>
            <p:cNvSpPr/>
            <p:nvPr/>
          </p:nvSpPr>
          <p:spPr>
            <a:xfrm>
              <a:off x="5144339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5" name="椭圆 51">
              <a:extLst>
                <a:ext uri="{FF2B5EF4-FFF2-40B4-BE49-F238E27FC236}">
                  <a16:creationId xmlns:a16="http://schemas.microsoft.com/office/drawing/2014/main" id="{DC32A204-5C7A-14C6-DBB6-6526E615CC55}"/>
                </a:ext>
              </a:extLst>
            </p:cNvPr>
            <p:cNvSpPr/>
            <p:nvPr/>
          </p:nvSpPr>
          <p:spPr>
            <a:xfrm>
              <a:off x="8144845" y="5734691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: 圆角 1037">
              <a:extLst>
                <a:ext uri="{FF2B5EF4-FFF2-40B4-BE49-F238E27FC236}">
                  <a16:creationId xmlns:a16="http://schemas.microsoft.com/office/drawing/2014/main" id="{2ACA0677-E1F9-A933-9AA1-803E712D0670}"/>
                </a:ext>
              </a:extLst>
            </p:cNvPr>
            <p:cNvSpPr/>
            <p:nvPr/>
          </p:nvSpPr>
          <p:spPr>
            <a:xfrm>
              <a:off x="7070711" y="2928340"/>
              <a:ext cx="2496921" cy="9316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Language Modeling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27" name="直接箭头连接符 1041">
              <a:extLst>
                <a:ext uri="{FF2B5EF4-FFF2-40B4-BE49-F238E27FC236}">
                  <a16:creationId xmlns:a16="http://schemas.microsoft.com/office/drawing/2014/main" id="{8F71E1C4-F290-9019-18C5-245A22840B5B}"/>
                </a:ext>
              </a:extLst>
            </p:cNvPr>
            <p:cNvCxnSpPr>
              <a:cxnSpLocks/>
              <a:stCxn id="11" idx="0"/>
              <a:endCxn id="26" idx="2"/>
            </p:cNvCxnSpPr>
            <p:nvPr/>
          </p:nvCxnSpPr>
          <p:spPr>
            <a:xfrm flipV="1">
              <a:off x="8308442" y="3859992"/>
              <a:ext cx="0" cy="63207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1046">
              <a:extLst>
                <a:ext uri="{FF2B5EF4-FFF2-40B4-BE49-F238E27FC236}">
                  <a16:creationId xmlns:a16="http://schemas.microsoft.com/office/drawing/2014/main" id="{C45CAF16-107E-7A2F-4265-75D94F447EE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8319172" y="2681734"/>
              <a:ext cx="0" cy="24660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1060">
              <a:extLst>
                <a:ext uri="{FF2B5EF4-FFF2-40B4-BE49-F238E27FC236}">
                  <a16:creationId xmlns:a16="http://schemas.microsoft.com/office/drawing/2014/main" id="{F91F778E-C1F4-E121-B717-F71A566DB0F1}"/>
                </a:ext>
              </a:extLst>
            </p:cNvPr>
            <p:cNvSpPr txBox="1"/>
            <p:nvPr/>
          </p:nvSpPr>
          <p:spPr>
            <a:xfrm>
              <a:off x="4154441" y="6858331"/>
              <a:ext cx="19751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Microsoft YaHei UI" panose="020B0503020204020204" pitchFamily="34" charset="-122"/>
                  <a:cs typeface="Helvetica Neue" panose="02000503000000020004" pitchFamily="2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Memory</a:t>
              </a:r>
            </a:p>
          </p:txBody>
        </p:sp>
        <p:sp>
          <p:nvSpPr>
            <p:cNvPr id="30" name="文本框 10">
              <a:extLst>
                <a:ext uri="{FF2B5EF4-FFF2-40B4-BE49-F238E27FC236}">
                  <a16:creationId xmlns:a16="http://schemas.microsoft.com/office/drawing/2014/main" id="{4E6AE5A1-F9E9-DEDF-57E8-B146E73B908F}"/>
                </a:ext>
              </a:extLst>
            </p:cNvPr>
            <p:cNvSpPr txBox="1"/>
            <p:nvPr/>
          </p:nvSpPr>
          <p:spPr>
            <a:xfrm>
              <a:off x="6417458" y="2248475"/>
              <a:ext cx="342108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 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i="1" dirty="0" err="1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endParaRPr lang="zh-CN" altLang="en-US" sz="2400" dirty="0">
                <a:solidFill>
                  <a:srgbClr val="70AD47"/>
                </a:solidFill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31" name="矩形: 圆角 24">
              <a:extLst>
                <a:ext uri="{FF2B5EF4-FFF2-40B4-BE49-F238E27FC236}">
                  <a16:creationId xmlns:a16="http://schemas.microsoft.com/office/drawing/2014/main" id="{6788A028-5BAF-EB51-370D-25765D6DDC18}"/>
                </a:ext>
              </a:extLst>
            </p:cNvPr>
            <p:cNvSpPr/>
            <p:nvPr/>
          </p:nvSpPr>
          <p:spPr>
            <a:xfrm>
              <a:off x="4830036" y="4769959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2" name="椭圆 25">
              <a:extLst>
                <a:ext uri="{FF2B5EF4-FFF2-40B4-BE49-F238E27FC236}">
                  <a16:creationId xmlns:a16="http://schemas.microsoft.com/office/drawing/2014/main" id="{D24E100A-903A-FA15-D1F6-99024FDE523A}"/>
                </a:ext>
              </a:extLst>
            </p:cNvPr>
            <p:cNvSpPr/>
            <p:nvPr/>
          </p:nvSpPr>
          <p:spPr>
            <a:xfrm>
              <a:off x="4896224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3" name="椭圆 27">
              <a:extLst>
                <a:ext uri="{FF2B5EF4-FFF2-40B4-BE49-F238E27FC236}">
                  <a16:creationId xmlns:a16="http://schemas.microsoft.com/office/drawing/2014/main" id="{CEB6E759-77A0-A360-4FD6-B75EB7CF631F}"/>
                </a:ext>
              </a:extLst>
            </p:cNvPr>
            <p:cNvSpPr/>
            <p:nvPr/>
          </p:nvSpPr>
          <p:spPr>
            <a:xfrm>
              <a:off x="5145579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4" name="矩形: 圆角 32">
              <a:extLst>
                <a:ext uri="{FF2B5EF4-FFF2-40B4-BE49-F238E27FC236}">
                  <a16:creationId xmlns:a16="http://schemas.microsoft.com/office/drawing/2014/main" id="{9B461D3F-B17F-EACE-16DB-E348EEA82976}"/>
                </a:ext>
              </a:extLst>
            </p:cNvPr>
            <p:cNvSpPr/>
            <p:nvPr/>
          </p:nvSpPr>
          <p:spPr>
            <a:xfrm>
              <a:off x="4830036" y="510848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5" name="椭圆 33">
              <a:extLst>
                <a:ext uri="{FF2B5EF4-FFF2-40B4-BE49-F238E27FC236}">
                  <a16:creationId xmlns:a16="http://schemas.microsoft.com/office/drawing/2014/main" id="{623B99D5-D6D9-93D2-BE0B-CEC74926B194}"/>
                </a:ext>
              </a:extLst>
            </p:cNvPr>
            <p:cNvSpPr/>
            <p:nvPr/>
          </p:nvSpPr>
          <p:spPr>
            <a:xfrm>
              <a:off x="4896224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6" name="椭圆 34">
              <a:extLst>
                <a:ext uri="{FF2B5EF4-FFF2-40B4-BE49-F238E27FC236}">
                  <a16:creationId xmlns:a16="http://schemas.microsoft.com/office/drawing/2014/main" id="{038B40F5-4386-0C97-5E85-6A2BD912D842}"/>
                </a:ext>
              </a:extLst>
            </p:cNvPr>
            <p:cNvSpPr/>
            <p:nvPr/>
          </p:nvSpPr>
          <p:spPr>
            <a:xfrm>
              <a:off x="5145579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7" name="连接符: 肘形 38">
              <a:extLst>
                <a:ext uri="{FF2B5EF4-FFF2-40B4-BE49-F238E27FC236}">
                  <a16:creationId xmlns:a16="http://schemas.microsoft.com/office/drawing/2014/main" id="{5B116D23-9397-CF71-BACE-3C05A55E1F70}"/>
                </a:ext>
              </a:extLst>
            </p:cNvPr>
            <p:cNvCxnSpPr>
              <a:cxnSpLocks/>
              <a:stCxn id="34" idx="3"/>
              <a:endCxn id="25" idx="2"/>
            </p:cNvCxnSpPr>
            <p:nvPr/>
          </p:nvCxnSpPr>
          <p:spPr>
            <a:xfrm>
              <a:off x="5406218" y="5254493"/>
              <a:ext cx="2738627" cy="649459"/>
            </a:xfrm>
            <a:prstGeom prst="bentConnector3">
              <a:avLst>
                <a:gd name="adj1" fmla="val 50000"/>
              </a:avLst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连接符: 肘形 44">
              <a:extLst>
                <a:ext uri="{FF2B5EF4-FFF2-40B4-BE49-F238E27FC236}">
                  <a16:creationId xmlns:a16="http://schemas.microsoft.com/office/drawing/2014/main" id="{3CD383F9-B914-6336-9C45-02D113C4E41C}"/>
                </a:ext>
              </a:extLst>
            </p:cNvPr>
            <p:cNvCxnSpPr>
              <a:cxnSpLocks/>
              <a:stCxn id="19" idx="3"/>
              <a:endCxn id="25" idx="2"/>
            </p:cNvCxnSpPr>
            <p:nvPr/>
          </p:nvCxnSpPr>
          <p:spPr>
            <a:xfrm flipV="1">
              <a:off x="5404978" y="5903952"/>
              <a:ext cx="2739867" cy="385863"/>
            </a:xfrm>
            <a:prstGeom prst="bentConnector3">
              <a:avLst>
                <a:gd name="adj1" fmla="val 50000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矩形: 圆角 56">
              <a:extLst>
                <a:ext uri="{FF2B5EF4-FFF2-40B4-BE49-F238E27FC236}">
                  <a16:creationId xmlns:a16="http://schemas.microsoft.com/office/drawing/2014/main" id="{702ADBE5-9D06-50D2-BD0D-29911824D998}"/>
                </a:ext>
              </a:extLst>
            </p:cNvPr>
            <p:cNvSpPr/>
            <p:nvPr/>
          </p:nvSpPr>
          <p:spPr>
            <a:xfrm>
              <a:off x="1836932" y="663654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0" name="直接箭头连接符 57">
              <a:extLst>
                <a:ext uri="{FF2B5EF4-FFF2-40B4-BE49-F238E27FC236}">
                  <a16:creationId xmlns:a16="http://schemas.microsoft.com/office/drawing/2014/main" id="{97282D44-BA32-307C-3954-0A99CA1D3F3B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H="1" flipV="1">
              <a:off x="2872476" y="7488273"/>
              <a:ext cx="1124" cy="43081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: 圆角 58">
              <a:extLst>
                <a:ext uri="{FF2B5EF4-FFF2-40B4-BE49-F238E27FC236}">
                  <a16:creationId xmlns:a16="http://schemas.microsoft.com/office/drawing/2014/main" id="{D3D49A8E-546B-D7BD-A7C7-66EC13330CB3}"/>
                </a:ext>
              </a:extLst>
            </p:cNvPr>
            <p:cNvSpPr/>
            <p:nvPr/>
          </p:nvSpPr>
          <p:spPr>
            <a:xfrm>
              <a:off x="1845647" y="4525415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2" name="直接箭头连接符 59">
              <a:extLst>
                <a:ext uri="{FF2B5EF4-FFF2-40B4-BE49-F238E27FC236}">
                  <a16:creationId xmlns:a16="http://schemas.microsoft.com/office/drawing/2014/main" id="{CE344E58-A240-93B4-51C2-A88E88820164}"/>
                </a:ext>
              </a:extLst>
            </p:cNvPr>
            <p:cNvCxnSpPr>
              <a:cxnSpLocks/>
              <a:stCxn id="39" idx="0"/>
              <a:endCxn id="41" idx="2"/>
            </p:cNvCxnSpPr>
            <p:nvPr/>
          </p:nvCxnSpPr>
          <p:spPr>
            <a:xfrm flipV="1">
              <a:off x="2872476" y="5377147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椭圆 60">
              <a:extLst>
                <a:ext uri="{FF2B5EF4-FFF2-40B4-BE49-F238E27FC236}">
                  <a16:creationId xmlns:a16="http://schemas.microsoft.com/office/drawing/2014/main" id="{C149792C-3FBE-ADF4-0228-34E59542EE3B}"/>
                </a:ext>
              </a:extLst>
            </p:cNvPr>
            <p:cNvSpPr/>
            <p:nvPr/>
          </p:nvSpPr>
          <p:spPr>
            <a:xfrm>
              <a:off x="2717594" y="5768035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/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/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本框 1028">
              <a:extLst>
                <a:ext uri="{FF2B5EF4-FFF2-40B4-BE49-F238E27FC236}">
                  <a16:creationId xmlns:a16="http://schemas.microsoft.com/office/drawing/2014/main" id="{1BD33D55-403F-9592-649E-71850B21C905}"/>
                </a:ext>
              </a:extLst>
            </p:cNvPr>
            <p:cNvSpPr txBox="1"/>
            <p:nvPr/>
          </p:nvSpPr>
          <p:spPr>
            <a:xfrm>
              <a:off x="308773" y="7910223"/>
              <a:ext cx="5722523" cy="46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Where did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</a:t>
              </a:r>
              <a:r>
                <a:rPr lang="en-US" altLang="zh-CN" sz="2400" b="0" i="0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Charles Darwin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b="0" i="1" dirty="0" err="1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live</a:t>
              </a:r>
              <a:r>
                <a:rPr lang="en-US" altLang="zh-CN" sz="2400" b="0" dirty="0"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?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7" name="直接箭头连接符 1031">
              <a:extLst>
                <a:ext uri="{FF2B5EF4-FFF2-40B4-BE49-F238E27FC236}">
                  <a16:creationId xmlns:a16="http://schemas.microsoft.com/office/drawing/2014/main" id="{C4BAC32F-848A-84B4-9A14-0B794059FE6E}"/>
                </a:ext>
              </a:extLst>
            </p:cNvPr>
            <p:cNvCxnSpPr>
              <a:stCxn id="16" idx="1"/>
              <a:endCxn id="43" idx="6"/>
            </p:cNvCxnSpPr>
            <p:nvPr/>
          </p:nvCxnSpPr>
          <p:spPr>
            <a:xfrm flipH="1">
              <a:off x="3056115" y="5936543"/>
              <a:ext cx="1772681" cy="75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连接符: 肘形 1033">
              <a:extLst>
                <a:ext uri="{FF2B5EF4-FFF2-40B4-BE49-F238E27FC236}">
                  <a16:creationId xmlns:a16="http://schemas.microsoft.com/office/drawing/2014/main" id="{AF044C8D-A99E-8E45-0ACE-093E8F2861AE}"/>
                </a:ext>
              </a:extLst>
            </p:cNvPr>
            <p:cNvCxnSpPr/>
            <p:nvPr/>
          </p:nvCxnSpPr>
          <p:spPr>
            <a:xfrm rot="10800000" flipV="1">
              <a:off x="4282195" y="5600802"/>
              <a:ext cx="546601" cy="333809"/>
            </a:xfrm>
            <a:prstGeom prst="bentConnector3">
              <a:avLst>
                <a:gd name="adj1" fmla="val 97056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连接符: 肘形 1035">
              <a:extLst>
                <a:ext uri="{FF2B5EF4-FFF2-40B4-BE49-F238E27FC236}">
                  <a16:creationId xmlns:a16="http://schemas.microsoft.com/office/drawing/2014/main" id="{60B282DC-0FA9-AB6D-0FDF-5167F818380F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rot="10800000">
              <a:off x="4310530" y="5934613"/>
              <a:ext cx="518267" cy="693729"/>
            </a:xfrm>
            <a:prstGeom prst="bentConnector2">
              <a:avLst/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/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/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/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21875" r="-18750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1054">
              <a:extLst>
                <a:ext uri="{FF2B5EF4-FFF2-40B4-BE49-F238E27FC236}">
                  <a16:creationId xmlns:a16="http://schemas.microsoft.com/office/drawing/2014/main" id="{F3A6A434-D528-C12F-2085-C074E2FF055D}"/>
                </a:ext>
              </a:extLst>
            </p:cNvPr>
            <p:cNvCxnSpPr>
              <a:stCxn id="41" idx="0"/>
              <a:endCxn id="52" idx="2"/>
            </p:cNvCxnSpPr>
            <p:nvPr/>
          </p:nvCxnSpPr>
          <p:spPr>
            <a:xfrm flipH="1" flipV="1">
              <a:off x="2876833" y="4166126"/>
              <a:ext cx="0" cy="3592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/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接箭头连接符 1057">
              <a:extLst>
                <a:ext uri="{FF2B5EF4-FFF2-40B4-BE49-F238E27FC236}">
                  <a16:creationId xmlns:a16="http://schemas.microsoft.com/office/drawing/2014/main" id="{2A4B07C8-951A-CD56-3A8F-E33E9D7F9F5F}"/>
                </a:ext>
              </a:extLst>
            </p:cNvPr>
            <p:cNvCxnSpPr>
              <a:stCxn id="54" idx="1"/>
              <a:endCxn id="11" idx="3"/>
            </p:cNvCxnSpPr>
            <p:nvPr/>
          </p:nvCxnSpPr>
          <p:spPr>
            <a:xfrm flipH="1" flipV="1">
              <a:off x="9343986" y="4917937"/>
              <a:ext cx="415027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/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接箭头连接符 1064">
              <a:extLst>
                <a:ext uri="{FF2B5EF4-FFF2-40B4-BE49-F238E27FC236}">
                  <a16:creationId xmlns:a16="http://schemas.microsoft.com/office/drawing/2014/main" id="{2F37B416-F0EA-170D-5AB9-DD61894F1FC9}"/>
                </a:ext>
              </a:extLst>
            </p:cNvPr>
            <p:cNvCxnSpPr>
              <a:cxnSpLocks/>
              <a:stCxn id="56" idx="1"/>
              <a:endCxn id="7" idx="3"/>
            </p:cNvCxnSpPr>
            <p:nvPr/>
          </p:nvCxnSpPr>
          <p:spPr>
            <a:xfrm flipH="1">
              <a:off x="9335271" y="7020569"/>
              <a:ext cx="423742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矩形: 圆角 1075">
              <a:extLst>
                <a:ext uri="{FF2B5EF4-FFF2-40B4-BE49-F238E27FC236}">
                  <a16:creationId xmlns:a16="http://schemas.microsoft.com/office/drawing/2014/main" id="{752D6A38-B192-DE2B-822F-AFE07B34AF84}"/>
                </a:ext>
              </a:extLst>
            </p:cNvPr>
            <p:cNvSpPr/>
            <p:nvPr/>
          </p:nvSpPr>
          <p:spPr>
            <a:xfrm>
              <a:off x="4096467" y="3598777"/>
              <a:ext cx="2095182" cy="92065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 Linking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59" name="直接箭头连接符 1077">
              <a:extLst>
                <a:ext uri="{FF2B5EF4-FFF2-40B4-BE49-F238E27FC236}">
                  <a16:creationId xmlns:a16="http://schemas.microsoft.com/office/drawing/2014/main" id="{B6860F36-4C30-5FC2-6D75-B2EA209F32E5}"/>
                </a:ext>
              </a:extLst>
            </p:cNvPr>
            <p:cNvCxnSpPr>
              <a:cxnSpLocks/>
              <a:stCxn id="8" idx="0"/>
              <a:endCxn id="58" idx="2"/>
            </p:cNvCxnSpPr>
            <p:nvPr/>
          </p:nvCxnSpPr>
          <p:spPr>
            <a:xfrm flipV="1">
              <a:off x="5116887" y="4519436"/>
              <a:ext cx="0" cy="20094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1079">
              <a:extLst>
                <a:ext uri="{FF2B5EF4-FFF2-40B4-BE49-F238E27FC236}">
                  <a16:creationId xmlns:a16="http://schemas.microsoft.com/office/drawing/2014/main" id="{C1D2691E-C0FD-C0A4-B1EA-1B1195461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4479" y="4176031"/>
              <a:ext cx="2095248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/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blipFill>
                  <a:blip r:embed="rId9"/>
                  <a:stretch>
                    <a:fillRect l="-21622" r="-18919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/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blipFill>
                  <a:blip r:embed="rId10"/>
                  <a:stretch>
                    <a:fillRect l="-21622" r="-18919" b="-8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箭头连接符 1088">
              <a:extLst>
                <a:ext uri="{FF2B5EF4-FFF2-40B4-BE49-F238E27FC236}">
                  <a16:creationId xmlns:a16="http://schemas.microsoft.com/office/drawing/2014/main" id="{844E8714-297B-A0AF-CB4A-45251B31AEBD}"/>
                </a:ext>
              </a:extLst>
            </p:cNvPr>
            <p:cNvCxnSpPr>
              <a:cxnSpLocks/>
              <a:stCxn id="26" idx="3"/>
              <a:endCxn id="62" idx="1"/>
            </p:cNvCxnSpPr>
            <p:nvPr/>
          </p:nvCxnSpPr>
          <p:spPr>
            <a:xfrm flipV="1">
              <a:off x="9567632" y="3389677"/>
              <a:ext cx="327503" cy="44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1091">
              <a:extLst>
                <a:ext uri="{FF2B5EF4-FFF2-40B4-BE49-F238E27FC236}">
                  <a16:creationId xmlns:a16="http://schemas.microsoft.com/office/drawing/2014/main" id="{86A53528-1BEC-5A05-250C-041E3D92BE84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5135104" y="3319243"/>
              <a:ext cx="8954" cy="27953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C6BB237-566C-7EF5-00D8-00CF4FDFAB46}"/>
              </a:ext>
            </a:extLst>
          </p:cNvPr>
          <p:cNvSpPr txBox="1"/>
          <p:nvPr/>
        </p:nvSpPr>
        <p:spPr>
          <a:xfrm>
            <a:off x="10688001" y="2707964"/>
            <a:ext cx="5567999" cy="589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Pre-training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token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language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Advantages: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answers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BART):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entities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without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sacrificing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fluency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364C44D-BB60-0C98-C58D-41EA6EF4F0E7}"/>
              </a:ext>
            </a:extLst>
          </p:cNvPr>
          <p:cNvSpPr/>
          <p:nvPr/>
        </p:nvSpPr>
        <p:spPr>
          <a:xfrm>
            <a:off x="6254437" y="2190307"/>
            <a:ext cx="4059144" cy="5742798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9033D-BAA2-1AD4-187C-6741153C1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6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Memory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6" y="6360955"/>
            <a:ext cx="14771147" cy="222235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/>
              <a:t>Unified</a:t>
            </a:r>
            <a:r>
              <a:rPr lang="zh-CN" altLang="en-US" sz="3200" dirty="0"/>
              <a:t> </a:t>
            </a:r>
            <a:r>
              <a:rPr lang="en-US" altLang="zh-CN" sz="3200" dirty="0"/>
              <a:t>approach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effective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QA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text</a:t>
            </a:r>
            <a:r>
              <a:rPr lang="zh-CN" altLang="en-US" sz="3200" dirty="0"/>
              <a:t> </a:t>
            </a:r>
            <a:r>
              <a:rPr lang="en-US" altLang="zh-CN" sz="3200" dirty="0"/>
              <a:t>generation</a:t>
            </a:r>
            <a:r>
              <a:rPr lang="zh-CN" altLang="en-US" sz="3200" dirty="0"/>
              <a:t> </a:t>
            </a:r>
            <a:r>
              <a:rPr lang="en-US" altLang="zh-CN" sz="3200" dirty="0"/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Pre-trained</a:t>
            </a:r>
            <a:r>
              <a:rPr lang="zh-CN" altLang="en-US" sz="3200" dirty="0"/>
              <a:t> </a:t>
            </a:r>
            <a:r>
              <a:rPr lang="en-US" altLang="zh-CN" sz="3200" dirty="0"/>
              <a:t>memory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efficiently</a:t>
            </a:r>
            <a:r>
              <a:rPr lang="zh-CN" altLang="en-US" sz="3200" dirty="0"/>
              <a:t> </a:t>
            </a:r>
            <a:r>
              <a:rPr lang="en-US" altLang="zh-CN" sz="3200" dirty="0"/>
              <a:t>augment</a:t>
            </a:r>
            <a:r>
              <a:rPr lang="zh-CN" altLang="en-US" sz="3200" dirty="0"/>
              <a:t> </a:t>
            </a:r>
            <a:r>
              <a:rPr lang="en-US" altLang="zh-CN" sz="3200" dirty="0"/>
              <a:t>predictors/decoders.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Find</a:t>
            </a:r>
            <a:r>
              <a:rPr lang="zh-CN" altLang="en-US" sz="3200" dirty="0"/>
              <a:t> </a:t>
            </a:r>
            <a:r>
              <a:rPr lang="en-US" altLang="zh-CN" sz="3200" dirty="0"/>
              <a:t>in the</a:t>
            </a:r>
            <a:r>
              <a:rPr lang="zh-CN" altLang="en-US" sz="3200" dirty="0"/>
              <a:t> </a:t>
            </a:r>
            <a:r>
              <a:rPr lang="en-US" altLang="zh-CN" sz="3200" dirty="0"/>
              <a:t>paper:</a:t>
            </a:r>
            <a:r>
              <a:rPr lang="zh-CN" altLang="en-US" sz="3200" dirty="0"/>
              <a:t> </a:t>
            </a:r>
            <a:r>
              <a:rPr lang="en-US" altLang="zh-CN" sz="3200" dirty="0"/>
              <a:t>Investigating</a:t>
            </a:r>
            <a:r>
              <a:rPr lang="zh-CN" altLang="en-US" sz="3200" dirty="0"/>
              <a:t> </a:t>
            </a:r>
            <a:r>
              <a:rPr lang="en-US" altLang="zh-CN" sz="3200" b="1" dirty="0"/>
              <a:t>entity-aware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decoding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strategies</a:t>
            </a:r>
            <a:r>
              <a:rPr lang="en-US" altLang="zh-CN" sz="3200" dirty="0"/>
              <a:t>.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7" name="Table 80">
            <a:extLst>
              <a:ext uri="{FF2B5EF4-FFF2-40B4-BE49-F238E27FC236}">
                <a16:creationId xmlns:a16="http://schemas.microsoft.com/office/drawing/2014/main" id="{8BD8CDC9-20A1-D5A1-529B-8275B5BA1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266143"/>
              </p:ext>
            </p:extLst>
          </p:nvPr>
        </p:nvGraphicFramePr>
        <p:xfrm>
          <a:off x="1288590" y="2360730"/>
          <a:ext cx="13531880" cy="37094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966251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 err="1">
                          <a:solidFill>
                            <a:srgbClr val="00B050"/>
                          </a:solidFill>
                        </a:rPr>
                        <a:t>EDMem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20s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47.23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30.19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41.44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31.78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54.45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23.97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081423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0D21B-6EA2-6BFB-9854-CF0CA82A2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5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Find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us,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conference!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185192"/>
            <a:ext cx="15428736" cy="6519772"/>
          </a:xfrm>
        </p:spPr>
        <p:txBody>
          <a:bodyPr/>
          <a:lstStyle/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Survey</a:t>
            </a:r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paper: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i="1" dirty="0">
                <a:solidFill>
                  <a:srgbClr val="002060"/>
                </a:solidFill>
              </a:rPr>
              <a:t>A survey of knowledge-enhanced text 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ACM Computing Surveys, 2022.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(100+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citations)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GitHub: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https://github.com/wyu97/KENLG-Reading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(500+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stars)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Tutorials: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Knowledge-Enriched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Natural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EMNLP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2021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https://kenlg-tutorial.github.io/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ACL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2022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WSDM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2023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Workshop: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first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-AAAI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https://knowledge-nlp.github.io/aaai2023/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second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-KDD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https://knowledge-nlp.github.io/kdd2023/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CE5D5-4D0D-FFD6-4A2A-B70973F13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121C10A-B319-9FCC-94D2-935F3EBCCB5A}"/>
              </a:ext>
            </a:extLst>
          </p:cNvPr>
          <p:cNvPicPr>
            <a:picLocks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524" y="14208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5ACE70-FF1E-8645-AD64-A344302784E5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7492" y="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5C64B2B-FF7E-AAB6-883B-024F2C07F83F}"/>
              </a:ext>
            </a:extLst>
          </p:cNvPr>
          <p:cNvPicPr>
            <a:picLocks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-1524" y="457200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D382E5-07A7-1D1A-68C1-717DD4D0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127492" y="4557792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9179D9-07DC-D9E5-A6F7-42326E9ADE7C}"/>
              </a:ext>
            </a:extLst>
          </p:cNvPr>
          <p:cNvSpPr txBox="1"/>
          <p:nvPr/>
        </p:nvSpPr>
        <p:spPr>
          <a:xfrm>
            <a:off x="-2032" y="-14209"/>
            <a:ext cx="3793026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Technical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Support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AE668D-3BDA-9BBF-6897-6A7AC50520C3}"/>
              </a:ext>
            </a:extLst>
          </p:cNvPr>
          <p:cNvSpPr txBox="1"/>
          <p:nvPr/>
        </p:nvSpPr>
        <p:spPr>
          <a:xfrm>
            <a:off x="0" y="4557791"/>
            <a:ext cx="2925737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Mental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Health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E9988-D535-9803-B23A-603FAE1152EF}"/>
              </a:ext>
            </a:extLst>
          </p:cNvPr>
          <p:cNvSpPr txBox="1"/>
          <p:nvPr/>
        </p:nvSpPr>
        <p:spPr>
          <a:xfrm>
            <a:off x="8126984" y="-14208"/>
            <a:ext cx="355770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Online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Education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CECCA0-D1B3-2F68-0401-20B4B1E808A1}"/>
              </a:ext>
            </a:extLst>
          </p:cNvPr>
          <p:cNvSpPr txBox="1"/>
          <p:nvPr/>
        </p:nvSpPr>
        <p:spPr>
          <a:xfrm>
            <a:off x="8129016" y="4557792"/>
            <a:ext cx="410317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Scientific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Discovery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pic>
        <p:nvPicPr>
          <p:cNvPr id="1036" name="Picture 12" descr="Gallaudet University - Home | Facebook">
            <a:extLst>
              <a:ext uri="{FF2B5EF4-FFF2-40B4-BE49-F238E27FC236}">
                <a16:creationId xmlns:a16="http://schemas.microsoft.com/office/drawing/2014/main" id="{E42B4842-84BE-BBC3-F3F2-A4A2A8DD1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344364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NSF Logo | NSF - National Science Foundation">
            <a:extLst>
              <a:ext uri="{FF2B5EF4-FFF2-40B4-BE49-F238E27FC236}">
                <a16:creationId xmlns:a16="http://schemas.microsoft.com/office/drawing/2014/main" id="{1F211C27-40F1-229A-AE5A-DC842400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292" y="3438862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NSF Logo | NSF - National Science Foundation">
            <a:extLst>
              <a:ext uri="{FF2B5EF4-FFF2-40B4-BE49-F238E27FC236}">
                <a16:creationId xmlns:a16="http://schemas.microsoft.com/office/drawing/2014/main" id="{E34943C0-4FC2-7E95-423B-DD482DFE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48" y="7668454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uilding a Competitive Research Program: What Early Stage Investigators  Need to Know About the NIMH and NIMH Grants Process">
            <a:extLst>
              <a:ext uri="{FF2B5EF4-FFF2-40B4-BE49-F238E27FC236}">
                <a16:creationId xmlns:a16="http://schemas.microsoft.com/office/drawing/2014/main" id="{A1D0E920-48D6-D7BE-FE97-55FC3713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90" y="7836361"/>
            <a:ext cx="1463722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930F75-AF7F-E5ED-89BD-07C49C08CC7F}"/>
              </a:ext>
            </a:extLst>
          </p:cNvPr>
          <p:cNvSpPr txBox="1"/>
          <p:nvPr/>
        </p:nvSpPr>
        <p:spPr>
          <a:xfrm>
            <a:off x="6571912" y="8577155"/>
            <a:ext cx="1532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CAREER</a:t>
            </a:r>
            <a:r>
              <a:rPr lang="zh-CN" alt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</a:t>
            </a:r>
            <a:endParaRPr lang="en-US" sz="1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4" descr="NSF Logo | NSF - National Science Foundation">
            <a:extLst>
              <a:ext uri="{FF2B5EF4-FFF2-40B4-BE49-F238E27FC236}">
                <a16:creationId xmlns:a16="http://schemas.microsoft.com/office/drawing/2014/main" id="{BD7D1778-6D7C-7D36-A1F7-B7C209CB1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7965745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78ACBA9-CAD3-7D30-8876-7B35ACB3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87" y="3447241"/>
            <a:ext cx="200536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BA3E8-3FD2-9AD2-8281-6D12CA866E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7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516827-31E1-63E4-26E4-8CA02D5442C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7830282" y="7615003"/>
            <a:ext cx="0" cy="41663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BED2B-5521-BD6B-1360-525FFE8F8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B06B9-3739-9211-D9D5-68F3A843A8CA}"/>
              </a:ext>
            </a:extLst>
          </p:cNvPr>
          <p:cNvSpPr txBox="1"/>
          <p:nvPr/>
        </p:nvSpPr>
        <p:spPr>
          <a:xfrm>
            <a:off x="3339278" y="780936"/>
            <a:ext cx="2836033" cy="477054"/>
          </a:xfrm>
          <a:prstGeom prst="rect">
            <a:avLst/>
          </a:prstGeom>
          <a:solidFill>
            <a:srgbClr val="00B050">
              <a:alpha val="8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※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9898B-BDF7-1F75-BB84-B72436BC21CA}"/>
              </a:ext>
            </a:extLst>
          </p:cNvPr>
          <p:cNvSpPr txBox="1"/>
          <p:nvPr/>
        </p:nvSpPr>
        <p:spPr>
          <a:xfrm>
            <a:off x="2177072" y="1962328"/>
            <a:ext cx="2451982" cy="477054"/>
          </a:xfrm>
          <a:prstGeom prst="rect">
            <a:avLst/>
          </a:prstGeom>
          <a:solidFill>
            <a:srgbClr val="00B050">
              <a:alpha val="8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※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World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facts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FCD6D-C4C5-DCC0-785F-15590B7B71E5}"/>
              </a:ext>
            </a:extLst>
          </p:cNvPr>
          <p:cNvSpPr txBox="1"/>
          <p:nvPr/>
        </p:nvSpPr>
        <p:spPr>
          <a:xfrm>
            <a:off x="941460" y="3059642"/>
            <a:ext cx="3072636" cy="477054"/>
          </a:xfrm>
          <a:prstGeom prst="rect">
            <a:avLst/>
          </a:prstGeom>
          <a:solidFill>
            <a:srgbClr val="00B050"/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Language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patterns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DDF9B-2206-5C86-34C5-1B3D8288F503}"/>
              </a:ext>
            </a:extLst>
          </p:cNvPr>
          <p:cNvSpPr txBox="1"/>
          <p:nvPr/>
        </p:nvSpPr>
        <p:spPr>
          <a:xfrm>
            <a:off x="6355091" y="780936"/>
            <a:ext cx="2787943" cy="477054"/>
          </a:xfrm>
          <a:prstGeom prst="rect">
            <a:avLst/>
          </a:prstGeom>
          <a:solidFill>
            <a:srgbClr val="00B050">
              <a:alpha val="6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Human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feedback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4375E-8514-3C5F-8541-CE48600A72D7}"/>
              </a:ext>
            </a:extLst>
          </p:cNvPr>
          <p:cNvSpPr txBox="1"/>
          <p:nvPr/>
        </p:nvSpPr>
        <p:spPr>
          <a:xfrm>
            <a:off x="11270843" y="1962328"/>
            <a:ext cx="2299027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Personal</a:t>
            </a:r>
            <a:r>
              <a:rPr lang="zh-CN" altLang="en-US" sz="2500" b="1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data</a:t>
            </a:r>
            <a:endParaRPr lang="en-US" sz="2500" b="1" dirty="0"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5D260-53F0-43AB-3114-E9F0C520D7A2}"/>
              </a:ext>
            </a:extLst>
          </p:cNvPr>
          <p:cNvSpPr txBox="1"/>
          <p:nvPr/>
        </p:nvSpPr>
        <p:spPr>
          <a:xfrm>
            <a:off x="9800729" y="780936"/>
            <a:ext cx="3130985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Domain</a:t>
            </a:r>
            <a:r>
              <a:rPr lang="zh-CN" altLang="en-US" sz="2500" b="1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knowledge</a:t>
            </a:r>
            <a:endParaRPr lang="en-US" sz="2500" b="1" dirty="0"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95DB9-D7F2-4768-42DB-B56429AA9B01}"/>
              </a:ext>
            </a:extLst>
          </p:cNvPr>
          <p:cNvSpPr txBox="1"/>
          <p:nvPr/>
        </p:nvSpPr>
        <p:spPr>
          <a:xfrm>
            <a:off x="12514132" y="3059642"/>
            <a:ext cx="2818400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Ethical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principles</a:t>
            </a:r>
            <a:endParaRPr lang="en-US" sz="2500" b="1" dirty="0">
              <a:latin typeface="Helvetica Neue"/>
              <a:cs typeface="Helvetica Neue"/>
            </a:endParaRPr>
          </a:p>
        </p:txBody>
      </p:sp>
      <p:pic>
        <p:nvPicPr>
          <p:cNvPr id="1026" name="Picture 2" descr="Meet the Characters - Autobots &amp; Decepticons - Transformers">
            <a:extLst>
              <a:ext uri="{FF2B5EF4-FFF2-40B4-BE49-F238E27FC236}">
                <a16:creationId xmlns:a16="http://schemas.microsoft.com/office/drawing/2014/main" id="{516322A1-49E9-C321-85FE-F2A21333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32" y="2743200"/>
            <a:ext cx="374142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343FBA-7D70-B225-A3F5-4FB3F90A3AB8}"/>
              </a:ext>
            </a:extLst>
          </p:cNvPr>
          <p:cNvCxnSpPr/>
          <p:nvPr/>
        </p:nvCxnSpPr>
        <p:spPr>
          <a:xfrm>
            <a:off x="4038600" y="3298169"/>
            <a:ext cx="2316491" cy="473731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083B8E-EB78-8263-7C98-35409DA4B401}"/>
              </a:ext>
            </a:extLst>
          </p:cNvPr>
          <p:cNvCxnSpPr>
            <a:cxnSpLocks/>
          </p:cNvCxnSpPr>
          <p:nvPr/>
        </p:nvCxnSpPr>
        <p:spPr>
          <a:xfrm>
            <a:off x="4724400" y="2200855"/>
            <a:ext cx="1630691" cy="109731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69E879-EAC6-A892-7623-5277C975654C}"/>
              </a:ext>
            </a:extLst>
          </p:cNvPr>
          <p:cNvCxnSpPr>
            <a:cxnSpLocks/>
          </p:cNvCxnSpPr>
          <p:nvPr/>
        </p:nvCxnSpPr>
        <p:spPr>
          <a:xfrm>
            <a:off x="5668916" y="1451938"/>
            <a:ext cx="1109730" cy="160770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6996F0-D1BF-5325-A3B3-7FE169FCE2A6}"/>
              </a:ext>
            </a:extLst>
          </p:cNvPr>
          <p:cNvCxnSpPr>
            <a:cxnSpLocks/>
          </p:cNvCxnSpPr>
          <p:nvPr/>
        </p:nvCxnSpPr>
        <p:spPr>
          <a:xfrm>
            <a:off x="7544661" y="1451938"/>
            <a:ext cx="178501" cy="129126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9AC0CF-67F0-FEB3-D00E-096702D8F17D}"/>
              </a:ext>
            </a:extLst>
          </p:cNvPr>
          <p:cNvCxnSpPr>
            <a:cxnSpLocks/>
          </p:cNvCxnSpPr>
          <p:nvPr/>
        </p:nvCxnSpPr>
        <p:spPr>
          <a:xfrm flipH="1">
            <a:off x="8990749" y="1451938"/>
            <a:ext cx="912023" cy="129126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4989F7-6C18-2378-403D-965C38965E1B}"/>
              </a:ext>
            </a:extLst>
          </p:cNvPr>
          <p:cNvCxnSpPr>
            <a:cxnSpLocks/>
          </p:cNvCxnSpPr>
          <p:nvPr/>
        </p:nvCxnSpPr>
        <p:spPr>
          <a:xfrm flipH="1">
            <a:off x="9325974" y="2255790"/>
            <a:ext cx="1794895" cy="831000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F55143-702F-69D0-5CA5-3F1C87F4AF15}"/>
              </a:ext>
            </a:extLst>
          </p:cNvPr>
          <p:cNvCxnSpPr>
            <a:cxnSpLocks/>
          </p:cNvCxnSpPr>
          <p:nvPr/>
        </p:nvCxnSpPr>
        <p:spPr>
          <a:xfrm flipH="1">
            <a:off x="9800729" y="3298169"/>
            <a:ext cx="2550698" cy="432475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08801085-3B6E-FCB5-9044-964B42A121D3}"/>
              </a:ext>
            </a:extLst>
          </p:cNvPr>
          <p:cNvGraphicFramePr>
            <a:graphicFrameLocks noGrp="1"/>
          </p:cNvGraphicFramePr>
          <p:nvPr/>
        </p:nvGraphicFramePr>
        <p:xfrm>
          <a:off x="968605" y="6767405"/>
          <a:ext cx="14391069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285">
                  <a:extLst>
                    <a:ext uri="{9D8B030D-6E8A-4147-A177-3AD203B41FA5}">
                      <a16:colId xmlns:a16="http://schemas.microsoft.com/office/drawing/2014/main" val="1027454714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1336072887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864070006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1010174755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1874459438"/>
                    </a:ext>
                  </a:extLst>
                </a:gridCol>
                <a:gridCol w="2542517">
                  <a:extLst>
                    <a:ext uri="{9D8B030D-6E8A-4147-A177-3AD203B41FA5}">
                      <a16:colId xmlns:a16="http://schemas.microsoft.com/office/drawing/2014/main" val="1267277426"/>
                    </a:ext>
                  </a:extLst>
                </a:gridCol>
                <a:gridCol w="2055867">
                  <a:extLst>
                    <a:ext uri="{9D8B030D-6E8A-4147-A177-3AD203B41FA5}">
                      <a16:colId xmlns:a16="http://schemas.microsoft.com/office/drawing/2014/main" val="1686026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0" dirty="0">
                          <a:latin typeface="Helvetica Neue"/>
                          <a:cs typeface="Helvetica Neue"/>
                        </a:rPr>
                        <a:t>fluent</a:t>
                      </a:r>
                      <a:endParaRPr lang="en-US" sz="3200" b="0" dirty="0">
                        <a:latin typeface="Helvetica Neue"/>
                        <a:cs typeface="Helvetica Neue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knowledgeable</a:t>
                      </a:r>
                      <a:endParaRPr lang="en-US" b="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reasonable</a:t>
                      </a:r>
                      <a:endParaRPr lang="en-US" b="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aligned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expert-like</a:t>
                      </a:r>
                      <a:endParaRPr lang="en-US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personalized</a:t>
                      </a:r>
                      <a:endParaRPr lang="en-US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trustworthy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99795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4015263-9709-FBA8-1ADF-26E23CE389F7}"/>
              </a:ext>
            </a:extLst>
          </p:cNvPr>
          <p:cNvSpPr txBox="1"/>
          <p:nvPr/>
        </p:nvSpPr>
        <p:spPr>
          <a:xfrm>
            <a:off x="883128" y="653737"/>
            <a:ext cx="1293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Helvetica Neue"/>
                <a:cs typeface="Helvetica Neue"/>
              </a:rPr>
              <a:t>t</a:t>
            </a:r>
            <a:r>
              <a:rPr lang="en-US" sz="2500" dirty="0">
                <a:latin typeface="Helvetica Neue"/>
                <a:cs typeface="Helvetica Neue"/>
              </a:rPr>
              <a:t>his</a:t>
            </a:r>
            <a:r>
              <a:rPr lang="zh-CN" altLang="en-US" sz="2500" dirty="0"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latin typeface="Helvetica Neue"/>
                <a:cs typeface="Helvetica Neue"/>
              </a:rPr>
              <a:t>talk</a:t>
            </a:r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89538B-3BD5-2B51-06F2-CAC169208072}"/>
              </a:ext>
            </a:extLst>
          </p:cNvPr>
          <p:cNvCxnSpPr>
            <a:cxnSpLocks/>
          </p:cNvCxnSpPr>
          <p:nvPr/>
        </p:nvCxnSpPr>
        <p:spPr>
          <a:xfrm>
            <a:off x="1757290" y="1141808"/>
            <a:ext cx="599562" cy="693321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7E201EE-0031-4D31-4382-7F498011708A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177072" y="892264"/>
            <a:ext cx="992920" cy="127199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6161C0-5D71-4849-D76B-B0D237ACDFC2}"/>
              </a:ext>
            </a:extLst>
          </p:cNvPr>
          <p:cNvSpPr txBox="1"/>
          <p:nvPr/>
        </p:nvSpPr>
        <p:spPr>
          <a:xfrm>
            <a:off x="4629054" y="8031635"/>
            <a:ext cx="64024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7892487"/>
      </p:ext>
    </p:extLst>
  </p:cSld>
  <p:clrMapOvr>
    <a:masterClrMapping/>
  </p:clrMapOvr>
  <p:transition>
    <p:split orient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some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unified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 of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 Intensive Language 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(KILT)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includes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checking,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slot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filling,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entity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linking,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dialogue,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etc.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Petroni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KILT: a Benchmark for Knowledge Intensive Language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2021.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https://arxiv.org/pdf/2009.02252.pdf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translation,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reading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comprehension,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summarization,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sentiment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analysis.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7063D-E087-E0CF-1ED9-0009B3E4E55C}"/>
              </a:ext>
            </a:extLst>
          </p:cNvPr>
          <p:cNvSpPr txBox="1"/>
          <p:nvPr/>
        </p:nvSpPr>
        <p:spPr>
          <a:xfrm>
            <a:off x="329784" y="1188637"/>
            <a:ext cx="1534052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C32E9A4-689C-4550-2866-A7B90DA6591A}"/>
              </a:ext>
            </a:extLst>
          </p:cNvPr>
          <p:cNvGrpSpPr/>
          <p:nvPr/>
        </p:nvGrpSpPr>
        <p:grpSpPr>
          <a:xfrm>
            <a:off x="337609" y="4863116"/>
            <a:ext cx="15194730" cy="3871755"/>
            <a:chOff x="337609" y="4863116"/>
            <a:chExt cx="15194730" cy="38717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DD921A-273B-B9E6-2502-468B5B136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58982" y="4971477"/>
              <a:ext cx="4530273" cy="37633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B33AE6-63AA-8080-177F-13C3D3EF9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37609" y="4971478"/>
              <a:ext cx="5773272" cy="376339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43C662E-5D4F-07D2-0569-B15162757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37356" y="4863116"/>
              <a:ext cx="4794983" cy="3763393"/>
            </a:xfrm>
            <a:prstGeom prst="rect">
              <a:avLst/>
            </a:prstGeom>
          </p:spPr>
        </p:pic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?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I’d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love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Notre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Dame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exists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benchmark.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(NQ)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“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”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Kwiatkowski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Research.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2019.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6"/>
              </a:rPr>
              <a:t>https://ai.google.com/research/NaturalQuestions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Thanks.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GPT-3,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or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-Plus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C13BE-4C85-3A69-2B8F-3CF4D6D41AEC}"/>
              </a:ext>
            </a:extLst>
          </p:cNvPr>
          <p:cNvSpPr txBox="1"/>
          <p:nvPr/>
        </p:nvSpPr>
        <p:spPr>
          <a:xfrm>
            <a:off x="7394775" y="7140379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47624-76FE-ACA7-98B8-2CF691D5F95D}"/>
              </a:ext>
            </a:extLst>
          </p:cNvPr>
          <p:cNvSpPr txBox="1"/>
          <p:nvPr/>
        </p:nvSpPr>
        <p:spPr>
          <a:xfrm>
            <a:off x="758024" y="7812485"/>
            <a:ext cx="4932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&amp;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Wrong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fact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33C79A-8461-CD10-8F04-9963AB33D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CE8F5F-C2A0-D755-6AB5-2E01F562BF1A}"/>
              </a:ext>
            </a:extLst>
          </p:cNvPr>
          <p:cNvSpPr txBox="1"/>
          <p:nvPr/>
        </p:nvSpPr>
        <p:spPr>
          <a:xfrm>
            <a:off x="11279726" y="8021530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654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B01C21-4CE0-9F4C-935F-EA3B3D0872D9}"/>
              </a:ext>
            </a:extLst>
          </p:cNvPr>
          <p:cNvGrpSpPr/>
          <p:nvPr/>
        </p:nvGrpSpPr>
        <p:grpSpPr>
          <a:xfrm>
            <a:off x="2759864" y="1666094"/>
            <a:ext cx="10565498" cy="2905906"/>
            <a:chOff x="2759864" y="1666094"/>
            <a:chExt cx="10565498" cy="2905906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3B1FF8A-68A3-E8D0-3766-0CA754EA2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26621" y="1666094"/>
              <a:ext cx="2698741" cy="2905906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C6887E-E18F-BEFF-6934-D5709A37C08F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9013265" y="2083612"/>
              <a:ext cx="1397000" cy="0"/>
            </a:xfrm>
            <a:prstGeom prst="straightConnector1">
              <a:avLst/>
            </a:prstGeom>
            <a:ln w="3810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281F4C-811C-996C-8E20-FDFCAA2ABF28}"/>
                </a:ext>
              </a:extLst>
            </p:cNvPr>
            <p:cNvSpPr txBox="1"/>
            <p:nvPr/>
          </p:nvSpPr>
          <p:spPr>
            <a:xfrm>
              <a:off x="9013265" y="2109760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read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9C6B3A2E-C3C6-8A56-2733-CB7DAAF2C3EB}"/>
                </a:ext>
              </a:extLst>
            </p:cNvPr>
            <p:cNvSpPr/>
            <p:nvPr/>
          </p:nvSpPr>
          <p:spPr>
            <a:xfrm>
              <a:off x="2759864" y="2488968"/>
              <a:ext cx="1613356" cy="479730"/>
            </a:xfrm>
            <a:prstGeom prst="roundRect">
              <a:avLst>
                <a:gd name="adj" fmla="val 2383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4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86C30A47-AC3C-5A85-324F-8AB7B104A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095" y="3166109"/>
            <a:ext cx="3188533" cy="270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68A4CB0-3806-96BD-F204-46DE32467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6621" y="5296469"/>
            <a:ext cx="5192126" cy="24023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F1CDA-0857-02CB-9D93-1D495B018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922727" y="4456206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922727" y="4482354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1F6CD3-AB9D-0C9B-002E-AB547D5CD8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505339" y="1740365"/>
            <a:ext cx="4356599" cy="59569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776B02-8D0C-450E-9FB3-004831D4A589}"/>
              </a:ext>
            </a:extLst>
          </p:cNvPr>
          <p:cNvSpPr/>
          <p:nvPr/>
        </p:nvSpPr>
        <p:spPr>
          <a:xfrm>
            <a:off x="12156141" y="6221506"/>
            <a:ext cx="1111624" cy="41237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AEE1931-BED7-EC51-C92A-906FD52F90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2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259339" y="6278467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259339" y="6304615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EA29AE-B007-C0EB-F0AE-9BA962E56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339" y="1624308"/>
            <a:ext cx="5355315" cy="1994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9F1FB-4F5C-DC75-A332-690998E0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2147" y="3676128"/>
            <a:ext cx="5355315" cy="56176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F6921A-8AF9-FEF3-B918-95408D3E7FCB}"/>
              </a:ext>
            </a:extLst>
          </p:cNvPr>
          <p:cNvSpPr/>
          <p:nvPr/>
        </p:nvSpPr>
        <p:spPr>
          <a:xfrm>
            <a:off x="12222371" y="3088717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541BEE-3BD5-E03C-B028-6A19957BC754}"/>
              </a:ext>
            </a:extLst>
          </p:cNvPr>
          <p:cNvSpPr/>
          <p:nvPr/>
        </p:nvSpPr>
        <p:spPr>
          <a:xfrm>
            <a:off x="12123758" y="7736788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D43730-661C-5FE9-708D-87E3E7AC5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AD51F6-3294-BB28-4779-1010E73BE632}"/>
              </a:ext>
            </a:extLst>
          </p:cNvPr>
          <p:cNvSpPr/>
          <p:nvPr/>
        </p:nvSpPr>
        <p:spPr>
          <a:xfrm>
            <a:off x="2759863" y="8401801"/>
            <a:ext cx="4214678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Social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media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(June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10,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2020)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2A5427-AFE6-A58D-8F63-3B6D9DAA5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1787" y="2168385"/>
            <a:ext cx="5181600" cy="52832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ADE3484-B2B3-B1F0-0F65-35C480851B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2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16356</TotalTime>
  <Words>3862</Words>
  <Application>Microsoft Macintosh PowerPoint</Application>
  <PresentationFormat>Custom</PresentationFormat>
  <Paragraphs>1174</Paragraphs>
  <Slides>37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Kaiti TC</vt:lpstr>
      <vt:lpstr>Arial</vt:lpstr>
      <vt:lpstr>Calibri</vt:lpstr>
      <vt:lpstr>Cambria Math</vt:lpstr>
      <vt:lpstr>Colfax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humans find the answer?</vt:lpstr>
      <vt:lpstr>How do humans find the answer?</vt:lpstr>
      <vt:lpstr>How do humans find the answer?</vt:lpstr>
      <vt:lpstr>How do humans find the answer?</vt:lpstr>
      <vt:lpstr>Closed-Book</vt:lpstr>
      <vt:lpstr>Knowledge-Augmented NLP</vt:lpstr>
      <vt:lpstr>Knowledge-Augmented NLP</vt:lpstr>
      <vt:lpstr>Retrieval Augmentation for Commonsense Reasoning: A Unified Approach</vt:lpstr>
      <vt:lpstr>PowerPoint Presentation</vt:lpstr>
      <vt:lpstr>PowerPoint Presentation</vt:lpstr>
      <vt:lpstr>PowerPoint Presentation</vt:lpstr>
      <vt:lpstr>PowerPoint Presentation</vt:lpstr>
      <vt:lpstr>Unified Approach</vt:lpstr>
      <vt:lpstr>PowerPoint Presentation</vt:lpstr>
      <vt:lpstr>Insights on Knowledge-Augmented NLP</vt:lpstr>
      <vt:lpstr>Knowledge-Augmented NLP</vt:lpstr>
      <vt:lpstr>Generate rather than Retrieve: Large Language Models are Strong Context Generators</vt:lpstr>
      <vt:lpstr>Open-Domain Question Answering</vt:lpstr>
      <vt:lpstr>Retrieved Passages vs Generated Passages</vt:lpstr>
      <vt:lpstr>Why not use GPT-3 to directly generate the answer? </vt:lpstr>
      <vt:lpstr>GenRead: Supervised Learning</vt:lpstr>
      <vt:lpstr>Insights on Knowledge-Augmented NLP</vt:lpstr>
      <vt:lpstr>Surprising Zero-Shot / Few-Shot Performance</vt:lpstr>
      <vt:lpstr>Knowledge-Augmented NLP</vt:lpstr>
      <vt:lpstr>A Unified Encoder-Decoder Framework with Entity Memory</vt:lpstr>
      <vt:lpstr>Efficiency, Accuracy, and Generalizability</vt:lpstr>
      <vt:lpstr>EDMem: Encoder-Decoder with Memory</vt:lpstr>
      <vt:lpstr>Insights on Knowledge-Augmented NLP</vt:lpstr>
      <vt:lpstr>Knowledge-Augmented NLP</vt:lpstr>
      <vt:lpstr>PowerPoint Presentation</vt:lpstr>
      <vt:lpstr>PowerPoint Presentation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2106</cp:revision>
  <cp:lastPrinted>2016-04-21T19:59:33Z</cp:lastPrinted>
  <dcterms:created xsi:type="dcterms:W3CDTF">2013-10-17T20:28:19Z</dcterms:created>
  <dcterms:modified xsi:type="dcterms:W3CDTF">2023-05-24T04:13:29Z</dcterms:modified>
</cp:coreProperties>
</file>